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310" r:id="rId5"/>
    <p:sldId id="296" r:id="rId6"/>
    <p:sldId id="299" r:id="rId7"/>
    <p:sldId id="297" r:id="rId8"/>
    <p:sldId id="290" r:id="rId9"/>
    <p:sldId id="294" r:id="rId10"/>
    <p:sldId id="312" r:id="rId11"/>
    <p:sldId id="313" r:id="rId12"/>
    <p:sldId id="306" r:id="rId13"/>
    <p:sldId id="311" r:id="rId14"/>
    <p:sldId id="268" r:id="rId15"/>
    <p:sldId id="300" r:id="rId16"/>
    <p:sldId id="301" r:id="rId17"/>
    <p:sldId id="261" r:id="rId18"/>
    <p:sldId id="315" r:id="rId19"/>
    <p:sldId id="314" r:id="rId20"/>
    <p:sldId id="309" r:id="rId21"/>
    <p:sldId id="304" r:id="rId22"/>
    <p:sldId id="302" r:id="rId23"/>
    <p:sldId id="303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48"/>
  </p:normalViewPr>
  <p:slideViewPr>
    <p:cSldViewPr snapToGrid="0" showGuides="1">
      <p:cViewPr>
        <p:scale>
          <a:sx n="79" d="100"/>
          <a:sy n="79" d="100"/>
        </p:scale>
        <p:origin x="840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4A1BD-DA4F-834F-B937-4383552B12A6}" type="datetimeFigureOut">
              <a:rPr lang="en-AU" smtClean="0"/>
              <a:t>29/9/2025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BACEF-339D-044B-B941-DD182FEDD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53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1B6D1-C3D2-464B-B136-ECD14CB48C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1B6D1-C3D2-464B-B136-ECD14CB48C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BACEF-339D-044B-B941-DD182FEDD0F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46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6DDC-4855-DEC9-38F6-60745E949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A735E-4890-DC33-EC81-47B37D2D5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16A9A-FB00-19FB-54B9-E7F57D7A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0925-6E4B-FE66-0D47-519A0103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42EC9-659B-CFB8-6A93-B0B099EF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632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F62C-8A73-0072-5AEC-741FB3DC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89CA-0DF1-5542-0AAA-C5C686A96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B8009-6E77-129B-0074-81F50A2B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95B4-7D14-418A-0BD9-C1434F17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7A8A2-98FC-CD12-EAC2-C134851D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69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F3874-4D08-DB17-931D-4D5A82F6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C8285-0C3D-7777-CCA6-C738A964D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6414-3E21-E688-6E2F-13240D0C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570F-DEB1-2379-80DB-3CF0A9FD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1D65E-9151-FDBA-F625-6C6E41EA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C62C-175A-8F89-3860-DC9874FF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4789-AD8F-13FD-E06E-3F76B9BD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1F064-C976-80D8-0336-08386286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9FDB-91D2-1414-ECFA-9D4D9858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1E3BD-BEF5-81C0-9498-422FF013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08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B173-F422-F05F-3B91-114FDDF4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182A-5A43-2877-0BCE-B644043D5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E0044-4E77-1F71-7AC1-085C213B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A6580-830D-E646-6DB5-E53ECA51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53573-0021-59E9-9E90-F19D05AC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533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0B2A-AFD8-5BB6-4D9F-D6F5C88F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62604-D7B7-B3E9-70AC-3C130A2E9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A3247-FCC3-8BF2-947F-AA9B92C17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6043A-54E6-B310-4E2A-6B2D6679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87AFD-BBE0-C871-7187-64A190F2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70D22-294A-51F6-F85D-F79B7D68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01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C033-F983-9CB0-E399-3E89763C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4A04-DD8B-1D9B-4E4E-C58AB77CA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75176-02AB-C210-182B-3F466432E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A7016-0736-79E9-DDA7-96D3EF409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628B7-86B1-EC3F-4D7A-7107CA07E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579C5-338B-AB4E-444E-FE6DDA3CF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2F87-183D-A8F9-6F2F-65E2B32A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62958-3476-940F-6F0C-62FACE5F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481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9CCF-44F4-8362-701E-C9CB60D1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42294-30F6-0485-1E76-E8590A0B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4A349-2976-82B9-D039-716F4B0F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A27EB-7053-20CB-77AB-5F9779C9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68BB4-1AFC-8FD3-D6DA-2E00FDC9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35E2C-4EFA-C06E-C0F0-A35608FB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D268A-832A-E646-82C9-E21096E8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27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927-42C7-14E8-F7D9-999A8F0F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C945-D1E6-DE8C-1A71-7ADFB84D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5BE0C-7E93-0FA4-D9BB-DFCC691CE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D26A7-A889-507D-8A20-8DB8D1CC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7EFD4-DFD9-25AF-98C5-CBA9E793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AD389-C2CB-7EFC-9600-9ED62746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618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7630-A0BE-01D1-5574-33C6D3FA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C9D42-1A5D-E273-B2B8-8F82E1179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CE7CD-1FCD-1C86-84FD-2012FB8EC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48EF5-A64F-91B7-201C-0918A6A1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B4912-C5B3-EA6C-BC2E-AA2B7F23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0CC5E-16FE-67AB-D850-7F406ED4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66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543E5-EED8-AF3A-57AF-55584B20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7316-D0A1-6FC8-6BA1-74EF6E9B0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5D683-CE4E-D6F3-13F8-E9FE0BDE7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37C54-BBC8-1B4D-8538-09EFF1A088F4}" type="datetimeFigureOut">
              <a:rPr lang="en-AU" smtClean="0"/>
              <a:t>24/9/2025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3DBE6-C844-2289-D224-11F7D3538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F82A1-DB14-541F-6613-C9CE7DB81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FA9758-0489-144E-8D99-F772DBF667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2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0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svg"/><Relationship Id="rId5" Type="http://schemas.openxmlformats.org/officeDocument/2006/relationships/image" Target="../media/image20.sv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microsoft.com/office/2007/relationships/media" Target="../media/media2.mov"/><Relationship Id="rId21" Type="http://schemas.openxmlformats.org/officeDocument/2006/relationships/image" Target="../media/image28.sv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video" Target="../media/media1.mov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microsoft.com/office/2007/relationships/media" Target="../media/media1.mo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14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video" Target="../media/media2.mov"/><Relationship Id="rId9" Type="http://schemas.openxmlformats.org/officeDocument/2006/relationships/image" Target="../media/image13.emf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FC5F90-BCCF-E011-7190-6AF3D2614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5638011"/>
            <a:ext cx="5178693" cy="473149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AU" dirty="0"/>
              <a:t>Michael Denes – postdoc in parcels group</a:t>
            </a:r>
          </a:p>
        </p:txBody>
      </p:sp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6AA313B1-0ECE-86A7-5B38-F30E1CFB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43" r="1984" b="1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A089B6-EDEF-73A1-7C0C-16A163DC981D}"/>
              </a:ext>
            </a:extLst>
          </p:cNvPr>
          <p:cNvSpPr txBox="1">
            <a:spLocks/>
          </p:cNvSpPr>
          <p:nvPr/>
        </p:nvSpPr>
        <p:spPr>
          <a:xfrm>
            <a:off x="684225" y="746840"/>
            <a:ext cx="5411775" cy="2682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400" dirty="0"/>
              <a:t>Workshop session 2:</a:t>
            </a:r>
          </a:p>
          <a:p>
            <a:pPr algn="r"/>
            <a:endParaRPr lang="en-AU" sz="4400" dirty="0"/>
          </a:p>
          <a:p>
            <a:pPr algn="r"/>
            <a:r>
              <a:rPr lang="en-AU" sz="4400" dirty="0"/>
              <a:t>Make your own Kernel</a:t>
            </a:r>
          </a:p>
        </p:txBody>
      </p:sp>
    </p:spTree>
    <p:extLst>
      <p:ext uri="{BB962C8B-B14F-4D97-AF65-F5344CB8AC3E}">
        <p14:creationId xmlns:p14="http://schemas.microsoft.com/office/powerpoint/2010/main" val="297322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CF1F-7BC1-EB5A-FBAD-598F5FE19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55D-3C35-D401-B7DA-8FD2B0B9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kernels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F54B-9773-5624-7195-97C51C02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/>
              <a:t>A particle has (at least) the following variables:</a:t>
            </a:r>
          </a:p>
          <a:p>
            <a:pPr lvl="1"/>
            <a:r>
              <a:rPr lang="en-AU" sz="2000" dirty="0" err="1"/>
              <a:t>particle.lon</a:t>
            </a:r>
            <a:r>
              <a:rPr lang="en-AU" sz="2000" dirty="0"/>
              <a:t> (longitude in degrees, or x position in m)</a:t>
            </a:r>
          </a:p>
          <a:p>
            <a:pPr lvl="1"/>
            <a:r>
              <a:rPr lang="en-AU" sz="2000" dirty="0" err="1"/>
              <a:t>particle.lat</a:t>
            </a:r>
            <a:r>
              <a:rPr lang="en-AU" sz="2000" dirty="0"/>
              <a:t> (latitude in degrees, or y position in m)</a:t>
            </a:r>
          </a:p>
          <a:p>
            <a:pPr lvl="1"/>
            <a:r>
              <a:rPr lang="en-AU" sz="2000" dirty="0" err="1"/>
              <a:t>particle.depth</a:t>
            </a:r>
            <a:r>
              <a:rPr lang="en-AU" sz="2000" dirty="0"/>
              <a:t> (depth in m, </a:t>
            </a:r>
            <a:r>
              <a:rPr lang="en-AU" sz="2000" dirty="0">
                <a:solidFill>
                  <a:schemeClr val="bg1">
                    <a:lumMod val="50000"/>
                  </a:schemeClr>
                </a:solidFill>
              </a:rPr>
              <a:t>*soon to be changed to z*</a:t>
            </a:r>
            <a:r>
              <a:rPr lang="en-AU" sz="2000" dirty="0"/>
              <a:t>)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the beginning of each timestep, three “displacement/difference” variables are initialised to zero:</a:t>
            </a:r>
          </a:p>
          <a:p>
            <a:pPr marL="457200" lvl="1" indent="0">
              <a:buNone/>
            </a:pPr>
            <a:r>
              <a:rPr lang="en-AU" sz="2000" dirty="0" err="1"/>
              <a:t>particle_dlon</a:t>
            </a:r>
            <a:r>
              <a:rPr lang="en-AU" sz="2000" dirty="0"/>
              <a:t> =        = 0,        </a:t>
            </a:r>
            <a:r>
              <a:rPr lang="en-AU" sz="2000" dirty="0" err="1"/>
              <a:t>particle_dlat</a:t>
            </a:r>
            <a:r>
              <a:rPr lang="en-AU" sz="2000" dirty="0"/>
              <a:t> =       = 0,        </a:t>
            </a:r>
            <a:r>
              <a:rPr lang="en-AU" sz="2000" dirty="0" err="1"/>
              <a:t>particle_ddepth</a:t>
            </a:r>
            <a:r>
              <a:rPr lang="en-AU" sz="2000" dirty="0"/>
              <a:t> =       = 0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loop through our kernels, using += or -= to update these three variables, and at the end of the loop, our positions will be updated automatically</a:t>
            </a:r>
            <a:br>
              <a:rPr lang="en-AU" sz="2400" dirty="0"/>
            </a:br>
            <a:r>
              <a:rPr lang="en-AU" sz="2400" dirty="0"/>
              <a:t>(e.g. </a:t>
            </a:r>
            <a:r>
              <a:rPr lang="en-AU" sz="2400" dirty="0" err="1"/>
              <a:t>particle.lon</a:t>
            </a:r>
            <a:r>
              <a:rPr lang="en-AU" sz="2400" dirty="0"/>
              <a:t> += </a:t>
            </a:r>
            <a:r>
              <a:rPr lang="en-AU" sz="2400" dirty="0" err="1"/>
              <a:t>particle_dlon</a:t>
            </a:r>
            <a:r>
              <a:rPr lang="en-AU" sz="2400" dirty="0"/>
              <a:t> -  </a:t>
            </a:r>
            <a:r>
              <a:rPr lang="en-AU" sz="2400" b="1" dirty="0">
                <a:solidFill>
                  <a:srgbClr val="C00000"/>
                </a:solidFill>
              </a:rPr>
              <a:t>DON’T DO THIS YOURSELF</a:t>
            </a:r>
            <a:r>
              <a:rPr lang="en-AU" sz="2400" dirty="0"/>
              <a:t>).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8C1F3A7-AAA2-BAC6-B73D-9F650B47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152"/>
          <a:stretch>
            <a:fillRect/>
          </a:stretch>
        </p:blipFill>
        <p:spPr>
          <a:xfrm>
            <a:off x="3039995" y="4269364"/>
            <a:ext cx="395930" cy="2395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E176C3-6352-54D1-E3F0-D48C149FC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114" r="34038"/>
          <a:stretch>
            <a:fillRect/>
          </a:stretch>
        </p:blipFill>
        <p:spPr>
          <a:xfrm>
            <a:off x="5818254" y="4269364"/>
            <a:ext cx="395930" cy="2395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BB36131-D4C1-3CFB-716B-B65A8D7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29"/>
          <a:stretch>
            <a:fillRect/>
          </a:stretch>
        </p:blipFill>
        <p:spPr>
          <a:xfrm>
            <a:off x="8906921" y="4269364"/>
            <a:ext cx="368380" cy="2395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DF828-13C8-60CE-116C-4C7C10597A29}"/>
              </a:ext>
            </a:extLst>
          </p:cNvPr>
          <p:cNvSpPr/>
          <p:nvPr/>
        </p:nvSpPr>
        <p:spPr>
          <a:xfrm>
            <a:off x="838199" y="3429000"/>
            <a:ext cx="10677525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94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E3103-D6D8-B38C-B063-A41C098DF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2048-4319-579D-0E6B-E762D94F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kernels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B4B9-EFD4-FA59-DC75-D635733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/>
              <a:t>A particle has (at least) the following variables:</a:t>
            </a:r>
          </a:p>
          <a:p>
            <a:pPr lvl="1"/>
            <a:r>
              <a:rPr lang="en-AU" sz="2000" dirty="0" err="1"/>
              <a:t>particle.lon</a:t>
            </a:r>
            <a:r>
              <a:rPr lang="en-AU" sz="2000" dirty="0"/>
              <a:t> (longitude in degrees, or x position in m)</a:t>
            </a:r>
          </a:p>
          <a:p>
            <a:pPr lvl="1"/>
            <a:r>
              <a:rPr lang="en-AU" sz="2000" dirty="0" err="1"/>
              <a:t>particle.lat</a:t>
            </a:r>
            <a:r>
              <a:rPr lang="en-AU" sz="2000" dirty="0"/>
              <a:t> (latitude in degrees, or y position in m)</a:t>
            </a:r>
          </a:p>
          <a:p>
            <a:pPr lvl="1"/>
            <a:r>
              <a:rPr lang="en-AU" sz="2000" dirty="0" err="1"/>
              <a:t>particle.depth</a:t>
            </a:r>
            <a:r>
              <a:rPr lang="en-AU" sz="2000" dirty="0"/>
              <a:t> (depth in m, </a:t>
            </a:r>
            <a:r>
              <a:rPr lang="en-AU" sz="2000" dirty="0">
                <a:solidFill>
                  <a:schemeClr val="bg1">
                    <a:lumMod val="50000"/>
                  </a:schemeClr>
                </a:solidFill>
              </a:rPr>
              <a:t>*soon to be changed to z*</a:t>
            </a:r>
            <a:r>
              <a:rPr lang="en-AU" sz="2000" dirty="0"/>
              <a:t>)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the beginning of each timestep, three “displacement/difference” variables are initialised to zero:</a:t>
            </a:r>
          </a:p>
          <a:p>
            <a:pPr marL="457200" lvl="1" indent="0">
              <a:buNone/>
            </a:pPr>
            <a:r>
              <a:rPr lang="en-AU" sz="2000" dirty="0" err="1"/>
              <a:t>particle_dlon</a:t>
            </a:r>
            <a:r>
              <a:rPr lang="en-AU" sz="2000" dirty="0"/>
              <a:t> =        = 0,        </a:t>
            </a:r>
            <a:r>
              <a:rPr lang="en-AU" sz="2000" dirty="0" err="1"/>
              <a:t>particle_dlat</a:t>
            </a:r>
            <a:r>
              <a:rPr lang="en-AU" sz="2000" dirty="0"/>
              <a:t> =       = 0,        </a:t>
            </a:r>
            <a:r>
              <a:rPr lang="en-AU" sz="2000" dirty="0" err="1"/>
              <a:t>particle_ddepth</a:t>
            </a:r>
            <a:r>
              <a:rPr lang="en-AU" sz="2000" dirty="0"/>
              <a:t> =       = 0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loop through our kernels, using += or -= to update these three variables, and at the end of the loop, our positions will be updated automatically</a:t>
            </a:r>
            <a:br>
              <a:rPr lang="en-AU" sz="2400" dirty="0"/>
            </a:br>
            <a:r>
              <a:rPr lang="en-AU" sz="2400" dirty="0"/>
              <a:t>(e.g. </a:t>
            </a:r>
            <a:r>
              <a:rPr lang="en-AU" sz="2400" dirty="0" err="1"/>
              <a:t>particle.lon</a:t>
            </a:r>
            <a:r>
              <a:rPr lang="en-AU" sz="2400" dirty="0"/>
              <a:t> += </a:t>
            </a:r>
            <a:r>
              <a:rPr lang="en-AU" sz="2400" dirty="0" err="1"/>
              <a:t>particle_dlon</a:t>
            </a:r>
            <a:r>
              <a:rPr lang="en-AU" sz="2400" dirty="0"/>
              <a:t> -  </a:t>
            </a:r>
            <a:r>
              <a:rPr lang="en-AU" sz="2400" b="1" dirty="0">
                <a:solidFill>
                  <a:srgbClr val="C00000"/>
                </a:solidFill>
              </a:rPr>
              <a:t>DON’T DO THIS YOURSELF</a:t>
            </a:r>
            <a:r>
              <a:rPr lang="en-AU" sz="2400" dirty="0"/>
              <a:t>).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31042F2-3B60-080F-6CFF-3845D6186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152"/>
          <a:stretch>
            <a:fillRect/>
          </a:stretch>
        </p:blipFill>
        <p:spPr>
          <a:xfrm>
            <a:off x="3039995" y="4269364"/>
            <a:ext cx="395930" cy="2395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F495782-CB17-C701-E2ED-02D658952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114" r="34038"/>
          <a:stretch>
            <a:fillRect/>
          </a:stretch>
        </p:blipFill>
        <p:spPr>
          <a:xfrm>
            <a:off x="5818254" y="4269364"/>
            <a:ext cx="395930" cy="2395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2613B5E-CC6B-10F3-25A9-C00471784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29"/>
          <a:stretch>
            <a:fillRect/>
          </a:stretch>
        </p:blipFill>
        <p:spPr>
          <a:xfrm>
            <a:off x="8906921" y="4269364"/>
            <a:ext cx="368380" cy="2395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2FE8B5-44E3-5862-B877-D2DE17A75B1D}"/>
              </a:ext>
            </a:extLst>
          </p:cNvPr>
          <p:cNvSpPr/>
          <p:nvPr/>
        </p:nvSpPr>
        <p:spPr>
          <a:xfrm>
            <a:off x="838199" y="4800600"/>
            <a:ext cx="10677525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91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27C0-A8FF-51B2-7AAA-62286E2A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kernels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0899E-8C1E-B229-395B-ED9515AB6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/>
              <a:t>A particle has (at least) the following variables:</a:t>
            </a:r>
          </a:p>
          <a:p>
            <a:pPr lvl="1"/>
            <a:r>
              <a:rPr lang="en-AU" sz="2000" dirty="0" err="1"/>
              <a:t>particle.lon</a:t>
            </a:r>
            <a:r>
              <a:rPr lang="en-AU" sz="2000" dirty="0"/>
              <a:t> (longitude in degrees, or x position in m)</a:t>
            </a:r>
          </a:p>
          <a:p>
            <a:pPr lvl="1"/>
            <a:r>
              <a:rPr lang="en-AU" sz="2000" dirty="0" err="1"/>
              <a:t>particle.lat</a:t>
            </a:r>
            <a:r>
              <a:rPr lang="en-AU" sz="2000" dirty="0"/>
              <a:t> (latitude in degrees, or y position in m)</a:t>
            </a:r>
          </a:p>
          <a:p>
            <a:pPr lvl="1"/>
            <a:r>
              <a:rPr lang="en-AU" sz="2000" dirty="0" err="1"/>
              <a:t>particle.depth</a:t>
            </a:r>
            <a:r>
              <a:rPr lang="en-AU" sz="2000" dirty="0"/>
              <a:t> (depth in m, </a:t>
            </a:r>
            <a:r>
              <a:rPr lang="en-AU" sz="2000" dirty="0">
                <a:solidFill>
                  <a:schemeClr val="bg1">
                    <a:lumMod val="50000"/>
                  </a:schemeClr>
                </a:solidFill>
              </a:rPr>
              <a:t>*soon to be changed to z*</a:t>
            </a:r>
            <a:r>
              <a:rPr lang="en-AU" sz="2000" dirty="0"/>
              <a:t>)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the beginning of each timestep, three “displacement/difference” variables are initialised to zero:</a:t>
            </a:r>
          </a:p>
          <a:p>
            <a:pPr marL="457200" lvl="1" indent="0">
              <a:buNone/>
            </a:pPr>
            <a:r>
              <a:rPr lang="en-AU" sz="2000" dirty="0" err="1"/>
              <a:t>particle_dlon</a:t>
            </a:r>
            <a:r>
              <a:rPr lang="en-AU" sz="2000" dirty="0"/>
              <a:t> =        = 0,        </a:t>
            </a:r>
            <a:r>
              <a:rPr lang="en-AU" sz="2000" dirty="0" err="1"/>
              <a:t>particle_dlat</a:t>
            </a:r>
            <a:r>
              <a:rPr lang="en-AU" sz="2000" dirty="0"/>
              <a:t> =       = 0,        </a:t>
            </a:r>
            <a:r>
              <a:rPr lang="en-AU" sz="2000" dirty="0" err="1"/>
              <a:t>particle_ddepth</a:t>
            </a:r>
            <a:r>
              <a:rPr lang="en-AU" sz="2000" dirty="0"/>
              <a:t> =       = 0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loop through our kernels, using += or -= to update these three variables, and at the end of the loop, our positions will be updated automatically</a:t>
            </a:r>
            <a:br>
              <a:rPr lang="en-AU" sz="2400" dirty="0"/>
            </a:br>
            <a:r>
              <a:rPr lang="en-AU" sz="2400" dirty="0"/>
              <a:t>(e.g. </a:t>
            </a:r>
            <a:r>
              <a:rPr lang="en-AU" sz="2400" dirty="0" err="1"/>
              <a:t>particle.lon</a:t>
            </a:r>
            <a:r>
              <a:rPr lang="en-AU" sz="2400" dirty="0"/>
              <a:t> += </a:t>
            </a:r>
            <a:r>
              <a:rPr lang="en-AU" sz="2400" dirty="0" err="1"/>
              <a:t>particle_dlon</a:t>
            </a:r>
            <a:r>
              <a:rPr lang="en-AU" sz="2400" dirty="0"/>
              <a:t> -  </a:t>
            </a:r>
            <a:r>
              <a:rPr lang="en-AU" sz="2400" b="1" dirty="0">
                <a:solidFill>
                  <a:srgbClr val="C00000"/>
                </a:solidFill>
              </a:rPr>
              <a:t>DON’T DO THIS YOURSELF</a:t>
            </a:r>
            <a:r>
              <a:rPr lang="en-AU" sz="2400" dirty="0"/>
              <a:t>).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EB05E9A-BA82-2942-93E0-D15C8FBA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152"/>
          <a:stretch>
            <a:fillRect/>
          </a:stretch>
        </p:blipFill>
        <p:spPr>
          <a:xfrm>
            <a:off x="3039995" y="4269364"/>
            <a:ext cx="395930" cy="2395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6E5CB0-C9A4-B4C5-C030-50CAD5A6F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114" r="34038"/>
          <a:stretch>
            <a:fillRect/>
          </a:stretch>
        </p:blipFill>
        <p:spPr>
          <a:xfrm>
            <a:off x="5818254" y="4269364"/>
            <a:ext cx="395930" cy="2395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708CD06-7D17-C3A4-9C07-2E4BBA541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29"/>
          <a:stretch>
            <a:fillRect/>
          </a:stretch>
        </p:blipFill>
        <p:spPr>
          <a:xfrm>
            <a:off x="8906921" y="4269364"/>
            <a:ext cx="368380" cy="2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0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8222F-4B3B-39BC-A768-A617D7F0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3C39-3DC0-EE4E-FC0B-78D9A1EC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kernels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729D4-E7A1-05C6-6A04-E7368D5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dirty="0"/>
              <a:t>A particle has (at least) the following variables:</a:t>
            </a:r>
          </a:p>
          <a:p>
            <a:pPr lvl="1"/>
            <a:r>
              <a:rPr lang="en-AU" sz="2000" dirty="0" err="1"/>
              <a:t>particle.lon</a:t>
            </a:r>
            <a:r>
              <a:rPr lang="en-AU" sz="2000" dirty="0"/>
              <a:t> (longitude in degrees, or x position in m)</a:t>
            </a:r>
          </a:p>
          <a:p>
            <a:pPr lvl="1"/>
            <a:r>
              <a:rPr lang="en-AU" sz="2000" dirty="0" err="1"/>
              <a:t>particle.lat</a:t>
            </a:r>
            <a:r>
              <a:rPr lang="en-AU" sz="2000" dirty="0"/>
              <a:t> (latitude in degrees, or y position in m)</a:t>
            </a:r>
          </a:p>
          <a:p>
            <a:pPr lvl="1"/>
            <a:r>
              <a:rPr lang="en-AU" sz="2000" dirty="0" err="1"/>
              <a:t>particle.depth</a:t>
            </a:r>
            <a:r>
              <a:rPr lang="en-AU" sz="2000" dirty="0"/>
              <a:t> (depth in m, </a:t>
            </a:r>
            <a:r>
              <a:rPr lang="en-AU" sz="2000" dirty="0">
                <a:solidFill>
                  <a:schemeClr val="bg1">
                    <a:lumMod val="50000"/>
                  </a:schemeClr>
                </a:solidFill>
              </a:rPr>
              <a:t>*soon to be changed to z*</a:t>
            </a:r>
            <a:r>
              <a:rPr lang="en-AU" sz="2000" dirty="0"/>
              <a:t>)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the beginning of each timestep, three “displacement/difference” variables are initialised to zero:</a:t>
            </a:r>
          </a:p>
          <a:p>
            <a:pPr marL="457200" lvl="1" indent="0">
              <a:buNone/>
            </a:pPr>
            <a:r>
              <a:rPr lang="en-AU" sz="2000" dirty="0" err="1"/>
              <a:t>particle_dlon</a:t>
            </a:r>
            <a:r>
              <a:rPr lang="en-AU" sz="2000" dirty="0"/>
              <a:t> =        = 0,        </a:t>
            </a:r>
            <a:r>
              <a:rPr lang="en-AU" sz="2000" dirty="0" err="1"/>
              <a:t>particle_dlat</a:t>
            </a:r>
            <a:r>
              <a:rPr lang="en-AU" sz="2000" dirty="0"/>
              <a:t> =       = 0,        </a:t>
            </a:r>
            <a:r>
              <a:rPr lang="en-AU" sz="2000" dirty="0" err="1"/>
              <a:t>particle_ddepth</a:t>
            </a:r>
            <a:r>
              <a:rPr lang="en-AU" sz="2000" dirty="0"/>
              <a:t> =       = 0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loop through our kernels, using += or -= to update these three variables, and at the end of the loop, our positions will be updated automatically</a:t>
            </a:r>
            <a:br>
              <a:rPr lang="en-AU" sz="2400" dirty="0"/>
            </a:br>
            <a:r>
              <a:rPr lang="en-AU" sz="2400" dirty="0"/>
              <a:t>(e.g. </a:t>
            </a:r>
            <a:r>
              <a:rPr lang="en-AU" sz="2400" dirty="0" err="1"/>
              <a:t>particle.lon</a:t>
            </a:r>
            <a:r>
              <a:rPr lang="en-AU" sz="2400" dirty="0"/>
              <a:t> += </a:t>
            </a:r>
            <a:r>
              <a:rPr lang="en-AU" sz="2400" dirty="0" err="1"/>
              <a:t>particle_dlon</a:t>
            </a:r>
            <a:r>
              <a:rPr lang="en-AU" sz="2400" dirty="0"/>
              <a:t> -  </a:t>
            </a:r>
            <a:r>
              <a:rPr lang="en-AU" sz="2400" b="1" dirty="0">
                <a:solidFill>
                  <a:srgbClr val="C00000"/>
                </a:solidFill>
              </a:rPr>
              <a:t>DON’T DO THIS YOURSELF</a:t>
            </a:r>
            <a:r>
              <a:rPr lang="en-AU" sz="2400" dirty="0"/>
              <a:t>).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223F0D6-C41D-6100-4814-BB50B617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152"/>
          <a:stretch>
            <a:fillRect/>
          </a:stretch>
        </p:blipFill>
        <p:spPr>
          <a:xfrm>
            <a:off x="3039995" y="4269364"/>
            <a:ext cx="395930" cy="2395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404E9E1-2AFD-D1B8-C6E3-1275E71C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114" r="34038"/>
          <a:stretch>
            <a:fillRect/>
          </a:stretch>
        </p:blipFill>
        <p:spPr>
          <a:xfrm>
            <a:off x="5818254" y="4269364"/>
            <a:ext cx="395930" cy="2395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B689107-3A72-FF86-2E13-ADDA5ECA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229"/>
          <a:stretch>
            <a:fillRect/>
          </a:stretch>
        </p:blipFill>
        <p:spPr>
          <a:xfrm>
            <a:off x="8906921" y="4269364"/>
            <a:ext cx="368380" cy="2395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F09D-8F61-D77F-C9F1-706BD1938236}"/>
              </a:ext>
            </a:extLst>
          </p:cNvPr>
          <p:cNvSpPr/>
          <p:nvPr/>
        </p:nvSpPr>
        <p:spPr>
          <a:xfrm>
            <a:off x="1230086" y="4043920"/>
            <a:ext cx="5562600" cy="680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C0580-C1A4-B4E9-0156-06107DFAB3DF}"/>
              </a:ext>
            </a:extLst>
          </p:cNvPr>
          <p:cNvSpPr/>
          <p:nvPr/>
        </p:nvSpPr>
        <p:spPr>
          <a:xfrm>
            <a:off x="1556658" y="2117395"/>
            <a:ext cx="3722914" cy="696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B5319A-2830-7C83-D348-C0E1BDDD24E9}"/>
              </a:ext>
            </a:extLst>
          </p:cNvPr>
          <p:cNvCxnSpPr/>
          <p:nvPr/>
        </p:nvCxnSpPr>
        <p:spPr>
          <a:xfrm flipV="1">
            <a:off x="6792686" y="2514600"/>
            <a:ext cx="1382485" cy="1328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ADFB3A-B683-D3A0-C83C-AD0EEBFE2852}"/>
              </a:ext>
            </a:extLst>
          </p:cNvPr>
          <p:cNvCxnSpPr>
            <a:stCxn id="5" idx="3"/>
          </p:cNvCxnSpPr>
          <p:nvPr/>
        </p:nvCxnSpPr>
        <p:spPr>
          <a:xfrm flipV="1">
            <a:off x="5279572" y="2460171"/>
            <a:ext cx="2906485" cy="5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D534AD-704F-45F4-9E1C-34CE5A8C7306}"/>
              </a:ext>
            </a:extLst>
          </p:cNvPr>
          <p:cNvSpPr txBox="1"/>
          <p:nvPr/>
        </p:nvSpPr>
        <p:spPr>
          <a:xfrm>
            <a:off x="8172450" y="1047406"/>
            <a:ext cx="3367767" cy="14773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AU" b="1" dirty="0"/>
              <a:t>NOTE: </a:t>
            </a:r>
            <a:r>
              <a:rPr lang="en-AU" dirty="0"/>
              <a:t>If </a:t>
            </a:r>
            <a:r>
              <a:rPr lang="en-AU" dirty="0" err="1"/>
              <a:t>lon</a:t>
            </a:r>
            <a:r>
              <a:rPr lang="en-AU" dirty="0"/>
              <a:t> and </a:t>
            </a:r>
            <a:r>
              <a:rPr lang="en-AU" dirty="0" err="1"/>
              <a:t>lat</a:t>
            </a:r>
            <a:r>
              <a:rPr lang="en-AU" dirty="0"/>
              <a:t> are in units of degrees, then </a:t>
            </a:r>
            <a:r>
              <a:rPr lang="en-AU" dirty="0" err="1"/>
              <a:t>particle_dlon</a:t>
            </a:r>
            <a:r>
              <a:rPr lang="en-AU" dirty="0"/>
              <a:t> and </a:t>
            </a:r>
            <a:r>
              <a:rPr lang="en-AU" dirty="0" err="1"/>
              <a:t>particle_dlat</a:t>
            </a:r>
            <a:r>
              <a:rPr lang="en-AU" dirty="0"/>
              <a:t> must compute displacements in units of degrees!</a:t>
            </a:r>
          </a:p>
        </p:txBody>
      </p:sp>
    </p:spTree>
    <p:extLst>
      <p:ext uri="{BB962C8B-B14F-4D97-AF65-F5344CB8AC3E}">
        <p14:creationId xmlns:p14="http://schemas.microsoft.com/office/powerpoint/2010/main" val="58450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6B8A-688F-8CA5-AACA-65175233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784" y="18255"/>
            <a:ext cx="5927456" cy="1325563"/>
          </a:xfrm>
        </p:spPr>
        <p:txBody>
          <a:bodyPr>
            <a:normAutofit/>
          </a:bodyPr>
          <a:lstStyle/>
          <a:p>
            <a:r>
              <a:rPr lang="en-AU" sz="3600" dirty="0" err="1"/>
              <a:t>i</a:t>
            </a:r>
            <a:r>
              <a:rPr lang="en-AU" sz="3600" noProof="0" dirty="0"/>
              <a:t>n-built kernels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999E1-4234-C97E-3951-F76D68346305}"/>
              </a:ext>
            </a:extLst>
          </p:cNvPr>
          <p:cNvSpPr txBox="1"/>
          <p:nvPr/>
        </p:nvSpPr>
        <p:spPr>
          <a:xfrm>
            <a:off x="2323497" y="1856557"/>
            <a:ext cx="13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Stokes Drift</a:t>
            </a:r>
          </a:p>
          <a:p>
            <a:r>
              <a:rPr lang="en-US" sz="1100" dirty="0"/>
              <a:t>Breivik et al. (2016)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9FA10-12A0-4B46-C4C8-4762555AACF8}"/>
              </a:ext>
            </a:extLst>
          </p:cNvPr>
          <p:cNvSpPr txBox="1"/>
          <p:nvPr/>
        </p:nvSpPr>
        <p:spPr>
          <a:xfrm>
            <a:off x="2349338" y="2787596"/>
            <a:ext cx="207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Wind-induced Drift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745E8-0F86-69D0-460D-0208F9892302}"/>
              </a:ext>
            </a:extLst>
          </p:cNvPr>
          <p:cNvSpPr txBox="1"/>
          <p:nvPr/>
        </p:nvSpPr>
        <p:spPr>
          <a:xfrm>
            <a:off x="2323497" y="3718635"/>
            <a:ext cx="12192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Biofouling</a:t>
            </a:r>
          </a:p>
          <a:p>
            <a:r>
              <a:rPr lang="en-US" sz="1100" dirty="0" err="1"/>
              <a:t>Kooi</a:t>
            </a:r>
            <a:r>
              <a:rPr lang="en-US" sz="1100" dirty="0"/>
              <a:t> et al. (2017)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29935-02CE-13B3-B852-9A2EABBA7B85}"/>
              </a:ext>
            </a:extLst>
          </p:cNvPr>
          <p:cNvSpPr txBox="1"/>
          <p:nvPr/>
        </p:nvSpPr>
        <p:spPr>
          <a:xfrm>
            <a:off x="2323497" y="4649674"/>
            <a:ext cx="1903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Sea-ice Capture*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31EBC-3722-E280-C606-452A256C4512}"/>
              </a:ext>
            </a:extLst>
          </p:cNvPr>
          <p:cNvSpPr txBox="1"/>
          <p:nvPr/>
        </p:nvSpPr>
        <p:spPr>
          <a:xfrm>
            <a:off x="2323497" y="5595042"/>
            <a:ext cx="27127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Vertical Turbulent Mixing</a:t>
            </a:r>
          </a:p>
          <a:p>
            <a:r>
              <a:rPr lang="en-US" sz="1100" dirty="0" err="1"/>
              <a:t>Onink</a:t>
            </a:r>
            <a:r>
              <a:rPr lang="en-US" sz="1100" dirty="0"/>
              <a:t> et al. (2022)</a:t>
            </a:r>
            <a:endParaRPr lang="en-US" dirty="0"/>
          </a:p>
        </p:txBody>
      </p:sp>
      <p:pic>
        <p:nvPicPr>
          <p:cNvPr id="16" name="Graphic 15" descr="Wave with solid fill">
            <a:extLst>
              <a:ext uri="{FF2B5EF4-FFF2-40B4-BE49-F238E27FC236}">
                <a16:creationId xmlns:a16="http://schemas.microsoft.com/office/drawing/2014/main" id="{8E59821E-B2B5-C55F-8732-67EC0E06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538" y="1617252"/>
            <a:ext cx="914400" cy="914400"/>
          </a:xfrm>
          <a:prstGeom prst="rect">
            <a:avLst/>
          </a:prstGeom>
        </p:spPr>
      </p:pic>
      <p:pic>
        <p:nvPicPr>
          <p:cNvPr id="18" name="Graphic 17" descr="Windy with solid fill">
            <a:extLst>
              <a:ext uri="{FF2B5EF4-FFF2-40B4-BE49-F238E27FC236}">
                <a16:creationId xmlns:a16="http://schemas.microsoft.com/office/drawing/2014/main" id="{1FC1D8AB-1994-A962-A411-EAAF552B0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538" y="2556461"/>
            <a:ext cx="914400" cy="914400"/>
          </a:xfrm>
          <a:prstGeom prst="rect">
            <a:avLst/>
          </a:prstGeom>
        </p:spPr>
      </p:pic>
      <p:pic>
        <p:nvPicPr>
          <p:cNvPr id="20" name="Graphic 19" descr="Germ with solid fill">
            <a:extLst>
              <a:ext uri="{FF2B5EF4-FFF2-40B4-BE49-F238E27FC236}">
                <a16:creationId xmlns:a16="http://schemas.microsoft.com/office/drawing/2014/main" id="{1B2EC3A2-50E5-DA1F-2BD5-78B93CB89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38" y="3495670"/>
            <a:ext cx="914400" cy="914400"/>
          </a:xfrm>
          <a:prstGeom prst="rect">
            <a:avLst/>
          </a:prstGeom>
        </p:spPr>
      </p:pic>
      <p:pic>
        <p:nvPicPr>
          <p:cNvPr id="22" name="Graphic 21" descr="Iceberg with solid fill">
            <a:extLst>
              <a:ext uri="{FF2B5EF4-FFF2-40B4-BE49-F238E27FC236}">
                <a16:creationId xmlns:a16="http://schemas.microsoft.com/office/drawing/2014/main" id="{8F32AB7C-0FCB-C2A5-E11D-622194826F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53538" y="4434878"/>
            <a:ext cx="914400" cy="914400"/>
          </a:xfrm>
          <a:prstGeom prst="rect">
            <a:avLst/>
          </a:prstGeom>
        </p:spPr>
      </p:pic>
      <p:pic>
        <p:nvPicPr>
          <p:cNvPr id="28" name="Graphic 27" descr="Whisk outline">
            <a:extLst>
              <a:ext uri="{FF2B5EF4-FFF2-40B4-BE49-F238E27FC236}">
                <a16:creationId xmlns:a16="http://schemas.microsoft.com/office/drawing/2014/main" id="{00C747B4-94BE-8990-B720-B0B5B465A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50450" y="5444821"/>
            <a:ext cx="720575" cy="72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10D2D-21AA-BC1E-EDBA-DBC01A09578A}"/>
              </a:ext>
            </a:extLst>
          </p:cNvPr>
          <p:cNvSpPr txBox="1"/>
          <p:nvPr/>
        </p:nvSpPr>
        <p:spPr>
          <a:xfrm>
            <a:off x="657212" y="1208609"/>
            <a:ext cx="591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Included particle dependent physics and behaviours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21068B-A63E-1A4C-C928-FC4B20CF71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2905" y="1617252"/>
            <a:ext cx="7189095" cy="4836460"/>
          </a:xfrm>
          <a:prstGeom prst="rect">
            <a:avLst/>
          </a:prstGeom>
        </p:spPr>
      </p:pic>
      <p:pic>
        <p:nvPicPr>
          <p:cNvPr id="1026" name="Picture 2" descr="plasticparcels">
            <a:extLst>
              <a:ext uri="{FF2B5EF4-FFF2-40B4-BE49-F238E27FC236}">
                <a16:creationId xmlns:a16="http://schemas.microsoft.com/office/drawing/2014/main" id="{1CA49542-BB4D-F155-7E81-69EAD6C1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3" y="252050"/>
            <a:ext cx="4374342" cy="8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56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96DAB-3CC4-4269-794C-A036756B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9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CB4AF-7358-67AC-9E9A-A4B75FBD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43" y="0"/>
            <a:ext cx="709758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B1B5B-57A7-94F3-6C5C-B189A8E6C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33808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186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CE964-CA37-2581-52F3-3B6B9DC5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691D1-2A31-B655-A9F4-5B86F44670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8196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98FB0-A16B-C387-F44C-67D74B596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0843" y="0"/>
            <a:ext cx="7097581" cy="685800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12926-34BF-830E-D292-C7E4F31D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33808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5FFFF1-E02D-8034-CD77-F520AE0B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360" r="40689"/>
          <a:stretch>
            <a:fillRect/>
          </a:stretch>
        </p:blipFill>
        <p:spPr>
          <a:xfrm>
            <a:off x="646766" y="4684058"/>
            <a:ext cx="11158317" cy="8707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E098E-B568-5D0D-BD51-4F0215921453}"/>
              </a:ext>
            </a:extLst>
          </p:cNvPr>
          <p:cNvCxnSpPr/>
          <p:nvPr/>
        </p:nvCxnSpPr>
        <p:spPr>
          <a:xfrm flipV="1">
            <a:off x="2770094" y="3380819"/>
            <a:ext cx="1649506" cy="1303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E47C758-115C-FDEA-3B4F-DC98511691AB}"/>
              </a:ext>
            </a:extLst>
          </p:cNvPr>
          <p:cNvSpPr/>
          <p:nvPr/>
        </p:nvSpPr>
        <p:spPr>
          <a:xfrm>
            <a:off x="4419600" y="2998694"/>
            <a:ext cx="4589929" cy="382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8E201-7329-21AB-6AFA-16237F0A91EF}"/>
              </a:ext>
            </a:extLst>
          </p:cNvPr>
          <p:cNvSpPr txBox="1"/>
          <p:nvPr/>
        </p:nvSpPr>
        <p:spPr>
          <a:xfrm>
            <a:off x="2471418" y="6014210"/>
            <a:ext cx="72491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dirty="0"/>
              <a:t>All this code just for a boring Euler-forward scheme….</a:t>
            </a:r>
          </a:p>
          <a:p>
            <a:pPr algn="ctr"/>
            <a:r>
              <a:rPr lang="en-AU" sz="1600" dirty="0"/>
              <a:t>(parcels v4 allows for calling functions!)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2084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2295-0B5E-3E35-78FE-EAFE973A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Parcels </a:t>
            </a:r>
            <a:r>
              <a:rPr lang="en-AU" b="1" u="sng" dirty="0"/>
              <a:t>v3</a:t>
            </a:r>
            <a:r>
              <a:rPr lang="en-AU" dirty="0"/>
              <a:t> tips </a:t>
            </a:r>
            <a:r>
              <a:rPr lang="en-AU" sz="2400" dirty="0"/>
              <a:t>(and quirks)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9A36-48E7-10F7-E917-E35AFE6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5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In parcels v3, there are two “modes” of simulations we can; using </a:t>
            </a:r>
            <a:r>
              <a:rPr lang="en-AU" b="1" dirty="0"/>
              <a:t>JIT</a:t>
            </a:r>
            <a:r>
              <a:rPr lang="en-AU" dirty="0"/>
              <a:t> (Just-in-time, code is compiled and run in C and using </a:t>
            </a:r>
            <a:r>
              <a:rPr lang="en-AU" b="1" dirty="0" err="1"/>
              <a:t>Scipy</a:t>
            </a:r>
            <a:r>
              <a:rPr lang="en-AU" dirty="0"/>
              <a:t> (code is run natively in python).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When using JIT mode:</a:t>
            </a:r>
          </a:p>
          <a:p>
            <a:pPr>
              <a:buFontTx/>
              <a:buChar char="-"/>
            </a:pPr>
            <a:r>
              <a:rPr lang="en-AU" dirty="0"/>
              <a:t>Convert any integer into a float (e.g. 2/3 write as 2./3.)</a:t>
            </a:r>
          </a:p>
          <a:p>
            <a:pPr>
              <a:buFontTx/>
              <a:buChar char="-"/>
            </a:pPr>
            <a:r>
              <a:rPr lang="en-AU" dirty="0"/>
              <a:t>Can’t use </a:t>
            </a:r>
            <a:r>
              <a:rPr lang="en-AU" dirty="0" err="1"/>
              <a:t>numpy</a:t>
            </a:r>
            <a:r>
              <a:rPr lang="en-AU" dirty="0"/>
              <a:t>, write everything using the math library</a:t>
            </a:r>
          </a:p>
          <a:p>
            <a:pPr lvl="1">
              <a:buFontTx/>
              <a:buChar char="-"/>
            </a:pPr>
            <a:r>
              <a:rPr lang="en-AU" dirty="0" err="1"/>
              <a:t>math.radians</a:t>
            </a:r>
            <a:r>
              <a:rPr lang="en-AU" dirty="0"/>
              <a:t> doesn’t work as you will see in the later notebook… make the conversion yourself!)</a:t>
            </a:r>
          </a:p>
          <a:p>
            <a:pPr lvl="1">
              <a:buFontTx/>
              <a:buChar char="-"/>
            </a:pPr>
            <a:r>
              <a:rPr lang="en-AU" dirty="0" err="1"/>
              <a:t>math.abs</a:t>
            </a:r>
            <a:r>
              <a:rPr lang="en-AU" dirty="0"/>
              <a:t> turns floats into integers, use </a:t>
            </a:r>
            <a:r>
              <a:rPr lang="en-AU" dirty="0" err="1"/>
              <a:t>math.fabs</a:t>
            </a:r>
            <a:r>
              <a:rPr lang="en-AU" dirty="0"/>
              <a:t>!</a:t>
            </a:r>
          </a:p>
          <a:p>
            <a:pPr>
              <a:buFontTx/>
              <a:buChar char="-"/>
            </a:pPr>
            <a:r>
              <a:rPr lang="en-AU" dirty="0"/>
              <a:t>No function calls, or complex numbers, or ….</a:t>
            </a:r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Pro tip: </a:t>
            </a:r>
            <a:r>
              <a:rPr lang="en-AU" dirty="0"/>
              <a:t>Develop your kernel in </a:t>
            </a:r>
            <a:r>
              <a:rPr lang="en-AU" dirty="0" err="1"/>
              <a:t>Scipy</a:t>
            </a:r>
            <a:r>
              <a:rPr lang="en-AU" dirty="0"/>
              <a:t> mode, using a single timestep to check the results. When using JIT mode, your JIT simulation should match your </a:t>
            </a:r>
            <a:r>
              <a:rPr lang="en-AU" dirty="0" err="1"/>
              <a:t>Scipy</a:t>
            </a:r>
            <a:r>
              <a:rPr lang="en-AU" dirty="0"/>
              <a:t> simulation. If they don’t likely one of the issues above has popped up!</a:t>
            </a:r>
            <a:endParaRPr lang="en-AU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44267-AAB2-28BB-0451-8AD7B76EF267}"/>
              </a:ext>
            </a:extLst>
          </p:cNvPr>
          <p:cNvSpPr/>
          <p:nvPr/>
        </p:nvSpPr>
        <p:spPr>
          <a:xfrm>
            <a:off x="522514" y="2661557"/>
            <a:ext cx="10831286" cy="353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333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1CFE-DD2F-0F6D-959C-06F0795A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5146-9EDF-093C-0D4C-B43B87B5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Parcels </a:t>
            </a:r>
            <a:r>
              <a:rPr lang="en-AU" b="1" u="sng" dirty="0"/>
              <a:t>v3</a:t>
            </a:r>
            <a:r>
              <a:rPr lang="en-AU" dirty="0"/>
              <a:t> tips </a:t>
            </a:r>
            <a:r>
              <a:rPr lang="en-AU" sz="2400" dirty="0"/>
              <a:t>(and quirks)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AFAA0-2B03-5ACB-014B-1DD1E98EF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5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In parcels v3, there are two “modes” of simulations we can; using </a:t>
            </a:r>
            <a:r>
              <a:rPr lang="en-AU" b="1" dirty="0"/>
              <a:t>JIT</a:t>
            </a:r>
            <a:r>
              <a:rPr lang="en-AU" dirty="0"/>
              <a:t> (Just-in-time, code is compiled and run in C and using </a:t>
            </a:r>
            <a:r>
              <a:rPr lang="en-AU" b="1" dirty="0" err="1"/>
              <a:t>Scipy</a:t>
            </a:r>
            <a:r>
              <a:rPr lang="en-AU" dirty="0"/>
              <a:t> (code is run natively in python).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When using JIT mode:</a:t>
            </a:r>
          </a:p>
          <a:p>
            <a:pPr>
              <a:buFontTx/>
              <a:buChar char="-"/>
            </a:pPr>
            <a:r>
              <a:rPr lang="en-AU" dirty="0"/>
              <a:t>Convert any integer into a float (e.g. 2/3 write as 2./3.)</a:t>
            </a:r>
          </a:p>
          <a:p>
            <a:pPr>
              <a:buFontTx/>
              <a:buChar char="-"/>
            </a:pPr>
            <a:r>
              <a:rPr lang="en-AU" dirty="0"/>
              <a:t>Can’t use </a:t>
            </a:r>
            <a:r>
              <a:rPr lang="en-AU" dirty="0" err="1"/>
              <a:t>numpy</a:t>
            </a:r>
            <a:r>
              <a:rPr lang="en-AU" dirty="0"/>
              <a:t>, write everything using the math library</a:t>
            </a:r>
          </a:p>
          <a:p>
            <a:pPr lvl="1">
              <a:buFontTx/>
              <a:buChar char="-"/>
            </a:pPr>
            <a:r>
              <a:rPr lang="en-AU" dirty="0" err="1"/>
              <a:t>math.radians</a:t>
            </a:r>
            <a:r>
              <a:rPr lang="en-AU" dirty="0"/>
              <a:t> doesn’t work as you will see in the later notebook… make the conversion yourself!</a:t>
            </a:r>
          </a:p>
          <a:p>
            <a:pPr lvl="1">
              <a:buFontTx/>
              <a:buChar char="-"/>
            </a:pPr>
            <a:r>
              <a:rPr lang="en-AU" dirty="0" err="1"/>
              <a:t>math.abs</a:t>
            </a:r>
            <a:r>
              <a:rPr lang="en-AU" dirty="0"/>
              <a:t> turns floats into integers, use </a:t>
            </a:r>
            <a:r>
              <a:rPr lang="en-AU" dirty="0" err="1"/>
              <a:t>math.fabs</a:t>
            </a:r>
            <a:r>
              <a:rPr lang="en-AU" dirty="0"/>
              <a:t>!</a:t>
            </a:r>
          </a:p>
          <a:p>
            <a:pPr>
              <a:buFontTx/>
              <a:buChar char="-"/>
            </a:pPr>
            <a:r>
              <a:rPr lang="en-AU" dirty="0"/>
              <a:t>No function calls, or complex numbers, or ….</a:t>
            </a:r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Pro tip: </a:t>
            </a:r>
            <a:r>
              <a:rPr lang="en-AU" dirty="0"/>
              <a:t>Develop your kernel in </a:t>
            </a:r>
            <a:r>
              <a:rPr lang="en-AU" dirty="0" err="1"/>
              <a:t>Scipy</a:t>
            </a:r>
            <a:r>
              <a:rPr lang="en-AU" dirty="0"/>
              <a:t> mode, using a single timestep to check the results. When using JIT mode, your JIT simulation should match your </a:t>
            </a:r>
            <a:r>
              <a:rPr lang="en-AU" dirty="0" err="1"/>
              <a:t>Scipy</a:t>
            </a:r>
            <a:r>
              <a:rPr lang="en-AU" dirty="0"/>
              <a:t> simulation. If they don’t likely one of the issues above has popped up!</a:t>
            </a:r>
            <a:endParaRPr lang="en-AU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E9A72-0EC5-0453-DBC6-F89BCC5A2531}"/>
              </a:ext>
            </a:extLst>
          </p:cNvPr>
          <p:cNvSpPr/>
          <p:nvPr/>
        </p:nvSpPr>
        <p:spPr>
          <a:xfrm>
            <a:off x="522514" y="5110843"/>
            <a:ext cx="10831286" cy="1089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806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17B3A-3E46-7025-66B9-6C62A9C6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0FFA-E7A3-F8EF-744C-473A418B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Parcels </a:t>
            </a:r>
            <a:r>
              <a:rPr lang="en-AU" b="1" u="sng" dirty="0"/>
              <a:t>v3</a:t>
            </a:r>
            <a:r>
              <a:rPr lang="en-AU" dirty="0"/>
              <a:t> tips </a:t>
            </a:r>
            <a:r>
              <a:rPr lang="en-AU" sz="2400" dirty="0"/>
              <a:t>(and quirks)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05D2-F1FB-BB58-A1A9-84B52426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5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In parcels v3, there are two “modes” of simulations we can; using </a:t>
            </a:r>
            <a:r>
              <a:rPr lang="en-AU" b="1" dirty="0"/>
              <a:t>JIT</a:t>
            </a:r>
            <a:r>
              <a:rPr lang="en-AU" dirty="0"/>
              <a:t> (Just-in-time, code is compiled and run in C and using </a:t>
            </a:r>
            <a:r>
              <a:rPr lang="en-AU" b="1" dirty="0" err="1"/>
              <a:t>Scipy</a:t>
            </a:r>
            <a:r>
              <a:rPr lang="en-AU" dirty="0"/>
              <a:t> (code is run natively in python).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When using JIT mode:</a:t>
            </a:r>
          </a:p>
          <a:p>
            <a:pPr>
              <a:buFontTx/>
              <a:buChar char="-"/>
            </a:pPr>
            <a:r>
              <a:rPr lang="en-AU" dirty="0"/>
              <a:t>Convert any integer into a float (e.g. 2/3 write as 2./3.)</a:t>
            </a:r>
          </a:p>
          <a:p>
            <a:pPr>
              <a:buFontTx/>
              <a:buChar char="-"/>
            </a:pPr>
            <a:r>
              <a:rPr lang="en-AU" dirty="0"/>
              <a:t>Can’t use </a:t>
            </a:r>
            <a:r>
              <a:rPr lang="en-AU" dirty="0" err="1"/>
              <a:t>numpy</a:t>
            </a:r>
            <a:r>
              <a:rPr lang="en-AU" dirty="0"/>
              <a:t>, write everything using the math library</a:t>
            </a:r>
          </a:p>
          <a:p>
            <a:pPr lvl="1">
              <a:buFontTx/>
              <a:buChar char="-"/>
            </a:pPr>
            <a:r>
              <a:rPr lang="en-AU" dirty="0" err="1"/>
              <a:t>math.radians</a:t>
            </a:r>
            <a:r>
              <a:rPr lang="en-AU" dirty="0"/>
              <a:t> doesn’t work as you will see in the later notebook… make the conversion yourself!</a:t>
            </a:r>
          </a:p>
          <a:p>
            <a:pPr lvl="1">
              <a:buFontTx/>
              <a:buChar char="-"/>
            </a:pPr>
            <a:r>
              <a:rPr lang="en-AU" dirty="0" err="1"/>
              <a:t>math.abs</a:t>
            </a:r>
            <a:r>
              <a:rPr lang="en-AU" dirty="0"/>
              <a:t> turns floats into integers, use </a:t>
            </a:r>
            <a:r>
              <a:rPr lang="en-AU" dirty="0" err="1"/>
              <a:t>math.fabs</a:t>
            </a:r>
            <a:r>
              <a:rPr lang="en-AU" dirty="0"/>
              <a:t>!</a:t>
            </a:r>
          </a:p>
          <a:p>
            <a:pPr>
              <a:buFontTx/>
              <a:buChar char="-"/>
            </a:pPr>
            <a:r>
              <a:rPr lang="en-AU" dirty="0"/>
              <a:t>No function calls, or complex numbers, or ….</a:t>
            </a:r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Pro tip: </a:t>
            </a:r>
            <a:r>
              <a:rPr lang="en-AU" dirty="0"/>
              <a:t>Develop your kernel in </a:t>
            </a:r>
            <a:r>
              <a:rPr lang="en-AU" dirty="0" err="1"/>
              <a:t>Scipy</a:t>
            </a:r>
            <a:r>
              <a:rPr lang="en-AU" dirty="0"/>
              <a:t> mode, using a single timestep to check the results. When using JIT mode, your JIT simulation should match your </a:t>
            </a:r>
            <a:r>
              <a:rPr lang="en-AU" dirty="0" err="1"/>
              <a:t>Scipy</a:t>
            </a:r>
            <a:r>
              <a:rPr lang="en-AU" dirty="0"/>
              <a:t> simulation. If they don’t likely one of the issues above has popped up!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6559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2E1-126E-BF8D-4C2E-CD19A6FE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AD542-E813-AD85-C2B5-33A32E1A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A brief discussion on numerical modelling</a:t>
            </a:r>
          </a:p>
          <a:p>
            <a:r>
              <a:rPr lang="en-AU" dirty="0"/>
              <a:t>Parcels kernels – what are they, how do they work, and particle variables</a:t>
            </a:r>
          </a:p>
          <a:p>
            <a:pPr marL="0" indent="0">
              <a:buNone/>
            </a:pPr>
            <a:r>
              <a:rPr lang="en-AU" b="1" dirty="0"/>
              <a:t>Notebook 1:</a:t>
            </a:r>
          </a:p>
          <a:p>
            <a:pPr lvl="1"/>
            <a:r>
              <a:rPr lang="en-AU" dirty="0"/>
              <a:t>Creating a simple advection kernel</a:t>
            </a:r>
          </a:p>
          <a:p>
            <a:pPr lvl="1"/>
            <a:r>
              <a:rPr lang="en-AU" dirty="0"/>
              <a:t>Creating a wind-induced drift kernel</a:t>
            </a:r>
          </a:p>
          <a:p>
            <a:pPr marL="0" indent="0">
              <a:buNone/>
            </a:pPr>
            <a:r>
              <a:rPr lang="en-AU" b="1" dirty="0"/>
              <a:t>Notebook 2:</a:t>
            </a:r>
          </a:p>
          <a:p>
            <a:pPr lvl="1"/>
            <a:r>
              <a:rPr lang="en-AU" dirty="0"/>
              <a:t>Using parcels as an ODE Solver – The Lorenz attractor and the Lotka-Volterra predator-prey model</a:t>
            </a:r>
          </a:p>
          <a:p>
            <a:r>
              <a:rPr lang="en-AU" dirty="0"/>
              <a:t>Kernel sharing session!</a:t>
            </a:r>
          </a:p>
        </p:txBody>
      </p:sp>
    </p:spTree>
    <p:extLst>
      <p:ext uri="{BB962C8B-B14F-4D97-AF65-F5344CB8AC3E}">
        <p14:creationId xmlns:p14="http://schemas.microsoft.com/office/powerpoint/2010/main" val="319036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75380-0C38-DC57-6F62-74B7237A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4C97-AFFA-B24B-D442-FC074380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Parcels </a:t>
            </a:r>
            <a:r>
              <a:rPr lang="en-AU" b="1" u="sng" dirty="0"/>
              <a:t>v3</a:t>
            </a:r>
            <a:r>
              <a:rPr lang="en-AU" dirty="0"/>
              <a:t> tips </a:t>
            </a:r>
            <a:r>
              <a:rPr lang="en-AU" sz="2400" dirty="0"/>
              <a:t>(and quirks)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46739-22CA-6A17-7F1B-0A053B97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5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In parcels v3, there are two “modes” of simulations we can; using </a:t>
            </a:r>
            <a:r>
              <a:rPr lang="en-AU" b="1" dirty="0"/>
              <a:t>JIT</a:t>
            </a:r>
            <a:r>
              <a:rPr lang="en-AU" dirty="0"/>
              <a:t> (Just-in-time, code is compiled and run in C and using </a:t>
            </a:r>
            <a:r>
              <a:rPr lang="en-AU" b="1" dirty="0" err="1"/>
              <a:t>Scipy</a:t>
            </a:r>
            <a:r>
              <a:rPr lang="en-AU" dirty="0"/>
              <a:t> (code is run natively in python).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When using JIT mode:</a:t>
            </a:r>
          </a:p>
          <a:p>
            <a:pPr>
              <a:buFontTx/>
              <a:buChar char="-"/>
            </a:pPr>
            <a:r>
              <a:rPr lang="en-AU" dirty="0"/>
              <a:t>Convert any integer into a float (e.g. 2/3 write as 2./3.)</a:t>
            </a:r>
          </a:p>
          <a:p>
            <a:pPr>
              <a:buFontTx/>
              <a:buChar char="-"/>
            </a:pPr>
            <a:r>
              <a:rPr lang="en-AU" dirty="0"/>
              <a:t>Can’t use </a:t>
            </a:r>
            <a:r>
              <a:rPr lang="en-AU" dirty="0" err="1"/>
              <a:t>numpy</a:t>
            </a:r>
            <a:r>
              <a:rPr lang="en-AU" dirty="0"/>
              <a:t>, write everything using the math library</a:t>
            </a:r>
          </a:p>
          <a:p>
            <a:pPr lvl="1">
              <a:buFontTx/>
              <a:buChar char="-"/>
            </a:pPr>
            <a:r>
              <a:rPr lang="en-AU" dirty="0" err="1"/>
              <a:t>math.radians</a:t>
            </a:r>
            <a:r>
              <a:rPr lang="en-AU" dirty="0"/>
              <a:t> doesn’t work as you will see in the later notebook… make the conversion yourself!</a:t>
            </a:r>
          </a:p>
          <a:p>
            <a:pPr lvl="1">
              <a:buFontTx/>
              <a:buChar char="-"/>
            </a:pPr>
            <a:r>
              <a:rPr lang="en-AU" dirty="0" err="1"/>
              <a:t>math.abs</a:t>
            </a:r>
            <a:r>
              <a:rPr lang="en-AU" dirty="0"/>
              <a:t> turns floats into integers, use </a:t>
            </a:r>
            <a:r>
              <a:rPr lang="en-AU" dirty="0" err="1"/>
              <a:t>math.fabs</a:t>
            </a:r>
            <a:r>
              <a:rPr lang="en-AU" dirty="0"/>
              <a:t>!</a:t>
            </a:r>
          </a:p>
          <a:p>
            <a:pPr>
              <a:buFontTx/>
              <a:buChar char="-"/>
            </a:pPr>
            <a:r>
              <a:rPr lang="en-AU" dirty="0"/>
              <a:t>No function calls, or complex numbers, or ….</a:t>
            </a:r>
          </a:p>
          <a:p>
            <a:pPr>
              <a:buFontTx/>
              <a:buChar char="-"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Pro tip: </a:t>
            </a:r>
            <a:r>
              <a:rPr lang="en-AU" dirty="0"/>
              <a:t>Develop your kernel in </a:t>
            </a:r>
            <a:r>
              <a:rPr lang="en-AU" dirty="0" err="1"/>
              <a:t>Scipy</a:t>
            </a:r>
            <a:r>
              <a:rPr lang="en-AU" dirty="0"/>
              <a:t> mode, using a single timestep to check the results. When using JIT mode, your JIT simulation should match your </a:t>
            </a:r>
            <a:r>
              <a:rPr lang="en-AU" dirty="0" err="1"/>
              <a:t>Scipy</a:t>
            </a:r>
            <a:r>
              <a:rPr lang="en-AU" dirty="0"/>
              <a:t> simulation. If they don’t likely one of the issues above has popped up!</a:t>
            </a:r>
            <a:endParaRPr lang="en-A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2B58D-C35A-8B72-25BF-F03CC7626023}"/>
              </a:ext>
            </a:extLst>
          </p:cNvPr>
          <p:cNvSpPr txBox="1"/>
          <p:nvPr/>
        </p:nvSpPr>
        <p:spPr>
          <a:xfrm>
            <a:off x="5328390" y="6138932"/>
            <a:ext cx="6863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C00000"/>
                </a:solidFill>
              </a:rPr>
              <a:t>v4 solves all these problems!!!</a:t>
            </a:r>
          </a:p>
        </p:txBody>
      </p:sp>
    </p:spTree>
    <p:extLst>
      <p:ext uri="{BB962C8B-B14F-4D97-AF65-F5344CB8AC3E}">
        <p14:creationId xmlns:p14="http://schemas.microsoft.com/office/powerpoint/2010/main" val="413585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F5D6-75F5-AAEE-631E-472A1F2D8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9646-1E58-E0DE-EDC5-BB932CE4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Notebook 1 - Developing advection and wind-induced drift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1657-523F-215C-AB1C-15796925D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Work in groups, and use: </a:t>
            </a:r>
            <a:r>
              <a:rPr lang="en-AU" dirty="0" err="1"/>
              <a:t>advection_and_windage.ipynb</a:t>
            </a:r>
            <a:endParaRPr lang="en-AU" dirty="0"/>
          </a:p>
          <a:p>
            <a:pPr marL="0" indent="0">
              <a:buNone/>
            </a:pPr>
            <a:r>
              <a:rPr lang="en-AU" b="1" dirty="0"/>
              <a:t>Part 1</a:t>
            </a:r>
          </a:p>
          <a:p>
            <a:r>
              <a:rPr lang="en-AU" dirty="0"/>
              <a:t>Create a second-order Runge-</a:t>
            </a:r>
            <a:r>
              <a:rPr lang="en-AU" dirty="0" err="1"/>
              <a:t>Kutta</a:t>
            </a:r>
            <a:r>
              <a:rPr lang="en-AU" dirty="0"/>
              <a:t> advection scheme</a:t>
            </a:r>
          </a:p>
          <a:p>
            <a:r>
              <a:rPr lang="en-AU" dirty="0"/>
              <a:t>Compare trajectories vs. built-in parcels EE and RK4 schemes</a:t>
            </a:r>
          </a:p>
          <a:p>
            <a:r>
              <a:rPr lang="en-AU" dirty="0"/>
              <a:t>Compare how changing timestep size affects your trajectories</a:t>
            </a:r>
          </a:p>
          <a:p>
            <a:pPr marL="0" indent="0">
              <a:buNone/>
            </a:pPr>
            <a:r>
              <a:rPr lang="en-AU" b="1" dirty="0"/>
              <a:t>Part 2</a:t>
            </a:r>
          </a:p>
          <a:p>
            <a:r>
              <a:rPr lang="en-AU" dirty="0"/>
              <a:t>Create different wind-induced drift kernels</a:t>
            </a:r>
          </a:p>
          <a:p>
            <a:r>
              <a:rPr lang="en-AU" dirty="0"/>
              <a:t>Compare trajectories!</a:t>
            </a:r>
          </a:p>
          <a:p>
            <a:pPr>
              <a:buFontTx/>
              <a:buChar char="-"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E2242-A0CC-0486-AB5D-44BBAAF6FCF3}"/>
              </a:ext>
            </a:extLst>
          </p:cNvPr>
          <p:cNvSpPr txBox="1"/>
          <p:nvPr/>
        </p:nvSpPr>
        <p:spPr>
          <a:xfrm>
            <a:off x="9086850" y="6400800"/>
            <a:ext cx="254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Go here: </a:t>
            </a:r>
            <a:r>
              <a:rPr lang="en-AU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edu.nl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/h4y8w</a:t>
            </a:r>
          </a:p>
        </p:txBody>
      </p:sp>
    </p:spTree>
    <p:extLst>
      <p:ext uri="{BB962C8B-B14F-4D97-AF65-F5344CB8AC3E}">
        <p14:creationId xmlns:p14="http://schemas.microsoft.com/office/powerpoint/2010/main" val="170937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7D5FD-A75D-DE62-60F2-FAECEA9B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BB32-4996-C359-8206-4B4F932F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Notebook 2 –  Using parcels as an ODE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E7D9-A339-1AD5-A47B-070F7210D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Work in groups and use: </a:t>
            </a:r>
            <a:r>
              <a:rPr lang="en-AU" dirty="0" err="1"/>
              <a:t>lorenz_and_lotka_volterra.ipynb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Part 1</a:t>
            </a:r>
          </a:p>
          <a:p>
            <a:r>
              <a:rPr lang="en-AU" dirty="0"/>
              <a:t>Create different kernels to solve the Lorenz system</a:t>
            </a:r>
          </a:p>
          <a:p>
            <a:r>
              <a:rPr lang="en-AU" dirty="0"/>
              <a:t>Compare trajectories and “Energy” to determine suitable solutions</a:t>
            </a:r>
          </a:p>
          <a:p>
            <a:pPr marL="0" indent="0">
              <a:buNone/>
            </a:pPr>
            <a:r>
              <a:rPr lang="en-AU" b="1" dirty="0"/>
              <a:t>Part 2</a:t>
            </a:r>
          </a:p>
          <a:p>
            <a:r>
              <a:rPr lang="en-AU" dirty="0"/>
              <a:t>Create different kernels to solve the Lotka-Volterra system</a:t>
            </a:r>
          </a:p>
          <a:p>
            <a:r>
              <a:rPr lang="en-AU" dirty="0"/>
              <a:t>Compare trajectories to determine suitable solutions</a:t>
            </a:r>
          </a:p>
          <a:p>
            <a:pPr>
              <a:buFontTx/>
              <a:buChar char="-"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C750E-C88A-3007-3B0F-1C8A328A4A06}"/>
              </a:ext>
            </a:extLst>
          </p:cNvPr>
          <p:cNvSpPr txBox="1"/>
          <p:nvPr/>
        </p:nvSpPr>
        <p:spPr>
          <a:xfrm>
            <a:off x="9086850" y="6400800"/>
            <a:ext cx="254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Go here: </a:t>
            </a:r>
            <a:r>
              <a:rPr lang="en-AU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edu.nl</a:t>
            </a:r>
            <a:r>
              <a:rPr lang="en-AU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/h4y8w</a:t>
            </a:r>
          </a:p>
        </p:txBody>
      </p:sp>
    </p:spTree>
    <p:extLst>
      <p:ext uri="{BB962C8B-B14F-4D97-AF65-F5344CB8AC3E}">
        <p14:creationId xmlns:p14="http://schemas.microsoft.com/office/powerpoint/2010/main" val="358111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6D9FC-841A-FF23-6101-DCF1B0C5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0DFA-826C-4824-574B-C0B248FA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Kernel Sharing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BF1BF-00C3-9431-C221-7B5A6FF4B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Let’s discuss/share some kernels that we have been working on!</a:t>
            </a:r>
          </a:p>
          <a:p>
            <a:pPr marL="0" indent="0">
              <a:buNone/>
            </a:pPr>
            <a:r>
              <a:rPr lang="en-AU" dirty="0"/>
              <a:t>Now is a good time to ask for help, guidance, or clarification.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97F7C-37B9-25A1-D256-209F88B0C0B6}"/>
              </a:ext>
            </a:extLst>
          </p:cNvPr>
          <p:cNvSpPr txBox="1"/>
          <p:nvPr/>
        </p:nvSpPr>
        <p:spPr>
          <a:xfrm>
            <a:off x="838200" y="1506022"/>
            <a:ext cx="258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 kernel show-and-tell!</a:t>
            </a:r>
          </a:p>
        </p:txBody>
      </p:sp>
    </p:spTree>
    <p:extLst>
      <p:ext uri="{BB962C8B-B14F-4D97-AF65-F5344CB8AC3E}">
        <p14:creationId xmlns:p14="http://schemas.microsoft.com/office/powerpoint/2010/main" val="421512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CAA5E-4FA5-E6F5-8A51-3A764BDD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8" y="1690688"/>
            <a:ext cx="10676089" cy="4608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DEE016-B940-7C98-87FD-ECE6370A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Bonus – An error handling example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171165-964B-69D5-99FC-632679E1A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862" y="558800"/>
            <a:ext cx="3333750" cy="28702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2FA11A5-3954-AA40-D497-C2F43B0CC54C}"/>
              </a:ext>
            </a:extLst>
          </p:cNvPr>
          <p:cNvSpPr/>
          <p:nvPr/>
        </p:nvSpPr>
        <p:spPr>
          <a:xfrm>
            <a:off x="10234228" y="878114"/>
            <a:ext cx="346686" cy="1886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B64D7-8DF2-1138-60C4-D9BC9BD43CE2}"/>
              </a:ext>
            </a:extLst>
          </p:cNvPr>
          <p:cNvSpPr txBox="1"/>
          <p:nvPr/>
        </p:nvSpPr>
        <p:spPr>
          <a:xfrm>
            <a:off x="9833655" y="306261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Ocean surface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151860-7BB0-5615-50E9-712DF4330FDD}"/>
              </a:ext>
            </a:extLst>
          </p:cNvPr>
          <p:cNvSpPr/>
          <p:nvPr/>
        </p:nvSpPr>
        <p:spPr>
          <a:xfrm flipV="1">
            <a:off x="10299542" y="2874775"/>
            <a:ext cx="216058" cy="12873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6A185D-14AF-6ECC-35D3-CB5383BA8CAC}"/>
              </a:ext>
            </a:extLst>
          </p:cNvPr>
          <p:cNvCxnSpPr>
            <a:cxnSpLocks/>
          </p:cNvCxnSpPr>
          <p:nvPr/>
        </p:nvCxnSpPr>
        <p:spPr>
          <a:xfrm flipV="1">
            <a:off x="10407571" y="2191657"/>
            <a:ext cx="0" cy="7474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30AB-64C8-14D2-37D6-D45E2A97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Numerical modelling of trajectories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D155A0-6C0E-C5E2-6ACF-BC7E9885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378" y="2173558"/>
            <a:ext cx="10294624" cy="1255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3FDDD-5520-CDEA-1D72-265C3E22C00B}"/>
              </a:ext>
            </a:extLst>
          </p:cNvPr>
          <p:cNvSpPr txBox="1"/>
          <p:nvPr/>
        </p:nvSpPr>
        <p:spPr>
          <a:xfrm>
            <a:off x="2615134" y="3450205"/>
            <a:ext cx="205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Water velocity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FCE32-D8CF-61DD-E86D-A58DAE368470}"/>
              </a:ext>
            </a:extLst>
          </p:cNvPr>
          <p:cNvSpPr txBox="1"/>
          <p:nvPr/>
        </p:nvSpPr>
        <p:spPr>
          <a:xfrm>
            <a:off x="5519058" y="3450205"/>
            <a:ext cx="274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Particle-dependent</a:t>
            </a:r>
          </a:p>
          <a:p>
            <a:pPr algn="ctr"/>
            <a:r>
              <a:rPr lang="en-AU" sz="2400" dirty="0"/>
              <a:t>physics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63C57-46AE-FFBF-0F7C-7EA73B491109}"/>
              </a:ext>
            </a:extLst>
          </p:cNvPr>
          <p:cNvSpPr txBox="1"/>
          <p:nvPr/>
        </p:nvSpPr>
        <p:spPr>
          <a:xfrm>
            <a:off x="8665030" y="3429000"/>
            <a:ext cx="274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Particle-dependent</a:t>
            </a:r>
          </a:p>
          <a:p>
            <a:pPr algn="ctr"/>
            <a:r>
              <a:rPr lang="en-AU" sz="2400" dirty="0"/>
              <a:t>behaviour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FBF90-1052-3437-B5D9-DC7A7221C021}"/>
              </a:ext>
            </a:extLst>
          </p:cNvPr>
          <p:cNvSpPr txBox="1"/>
          <p:nvPr/>
        </p:nvSpPr>
        <p:spPr>
          <a:xfrm>
            <a:off x="5669537" y="4313133"/>
            <a:ext cx="2743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Buoyancy forces</a:t>
            </a:r>
          </a:p>
          <a:p>
            <a:pPr marL="285750" indent="-285750">
              <a:buFontTx/>
              <a:buChar char="-"/>
            </a:pPr>
            <a:r>
              <a:rPr lang="en-AU" dirty="0"/>
              <a:t>Wind-drag</a:t>
            </a:r>
          </a:p>
          <a:p>
            <a:pPr marL="285750" indent="-285750">
              <a:buFontTx/>
              <a:buChar char="-"/>
            </a:pPr>
            <a:r>
              <a:rPr lang="en-AU" dirty="0"/>
              <a:t>“missing”/unresolved physics from ocean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2641B-689C-6800-863F-14DB4D6B0EC5}"/>
              </a:ext>
            </a:extLst>
          </p:cNvPr>
          <p:cNvSpPr txBox="1"/>
          <p:nvPr/>
        </p:nvSpPr>
        <p:spPr>
          <a:xfrm>
            <a:off x="9013529" y="4281202"/>
            <a:ext cx="2526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Biofouling</a:t>
            </a:r>
          </a:p>
          <a:p>
            <a:pPr marL="285750" indent="-285750">
              <a:buFontTx/>
              <a:buChar char="-"/>
            </a:pPr>
            <a:r>
              <a:rPr lang="en-AU" dirty="0"/>
              <a:t>Swimming</a:t>
            </a:r>
          </a:p>
          <a:p>
            <a:pPr marL="285750" indent="-285750">
              <a:buFontTx/>
              <a:buChar char="-"/>
            </a:pPr>
            <a:r>
              <a:rPr lang="en-AU" dirty="0"/>
              <a:t>Dial vertical migration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2941C-0927-0DA1-148F-3026FC13FF14}"/>
              </a:ext>
            </a:extLst>
          </p:cNvPr>
          <p:cNvSpPr txBox="1"/>
          <p:nvPr/>
        </p:nvSpPr>
        <p:spPr>
          <a:xfrm>
            <a:off x="838200" y="1300151"/>
            <a:ext cx="400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equation we are trying to integrate: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F5ECF-1FD1-6DCE-269A-114BCF07ABBD}"/>
              </a:ext>
            </a:extLst>
          </p:cNvPr>
          <p:cNvSpPr txBox="1"/>
          <p:nvPr/>
        </p:nvSpPr>
        <p:spPr>
          <a:xfrm>
            <a:off x="838200" y="6131498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With initial condition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90E0335-606D-80C5-E26D-8EED24F73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0795" y="6177664"/>
            <a:ext cx="1477324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E8BB-850F-907C-DECD-2633F90E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F6EF-5F65-83C6-E208-D9F61934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Numerical modelling of trajectories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FBD218-1C1A-A841-B149-AC44B445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378" y="2173558"/>
            <a:ext cx="10294624" cy="1255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ACAAB-74CC-3A75-4CCC-E1E11AA51DF5}"/>
              </a:ext>
            </a:extLst>
          </p:cNvPr>
          <p:cNvSpPr txBox="1"/>
          <p:nvPr/>
        </p:nvSpPr>
        <p:spPr>
          <a:xfrm>
            <a:off x="2615134" y="3450205"/>
            <a:ext cx="205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Water velocity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B2F1D-F4C1-0C47-E798-CD6A38BD580C}"/>
              </a:ext>
            </a:extLst>
          </p:cNvPr>
          <p:cNvSpPr txBox="1"/>
          <p:nvPr/>
        </p:nvSpPr>
        <p:spPr>
          <a:xfrm>
            <a:off x="5519058" y="3450205"/>
            <a:ext cx="274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Particle-dependent</a:t>
            </a:r>
          </a:p>
          <a:p>
            <a:pPr algn="ctr"/>
            <a:r>
              <a:rPr lang="en-AU" sz="2400" dirty="0"/>
              <a:t>physics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8A467-28BB-C624-C1BC-884B4683C1A7}"/>
              </a:ext>
            </a:extLst>
          </p:cNvPr>
          <p:cNvSpPr txBox="1"/>
          <p:nvPr/>
        </p:nvSpPr>
        <p:spPr>
          <a:xfrm>
            <a:off x="8665030" y="3429000"/>
            <a:ext cx="274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Particle-dependent</a:t>
            </a:r>
          </a:p>
          <a:p>
            <a:pPr algn="ctr"/>
            <a:r>
              <a:rPr lang="en-AU" sz="2400" dirty="0"/>
              <a:t>behaviour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55B8A-50D0-666C-8CD1-951322EF8128}"/>
              </a:ext>
            </a:extLst>
          </p:cNvPr>
          <p:cNvSpPr txBox="1"/>
          <p:nvPr/>
        </p:nvSpPr>
        <p:spPr>
          <a:xfrm>
            <a:off x="5669537" y="4313133"/>
            <a:ext cx="2743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Buoyancy forces</a:t>
            </a:r>
          </a:p>
          <a:p>
            <a:pPr marL="285750" indent="-285750">
              <a:buFontTx/>
              <a:buChar char="-"/>
            </a:pPr>
            <a:r>
              <a:rPr lang="en-AU" dirty="0"/>
              <a:t>Wind-drag</a:t>
            </a:r>
          </a:p>
          <a:p>
            <a:pPr marL="285750" indent="-285750">
              <a:buFontTx/>
              <a:buChar char="-"/>
            </a:pPr>
            <a:r>
              <a:rPr lang="en-AU" dirty="0"/>
              <a:t>“missing”/unresolved physics from ocean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A074E-DC42-0D26-012D-686A376CE649}"/>
              </a:ext>
            </a:extLst>
          </p:cNvPr>
          <p:cNvSpPr txBox="1"/>
          <p:nvPr/>
        </p:nvSpPr>
        <p:spPr>
          <a:xfrm>
            <a:off x="9013529" y="4281202"/>
            <a:ext cx="2526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Biofouling</a:t>
            </a:r>
          </a:p>
          <a:p>
            <a:pPr marL="285750" indent="-285750">
              <a:buFontTx/>
              <a:buChar char="-"/>
            </a:pPr>
            <a:r>
              <a:rPr lang="en-AU" dirty="0"/>
              <a:t>Swimming</a:t>
            </a:r>
          </a:p>
          <a:p>
            <a:pPr marL="285750" indent="-285750">
              <a:buFontTx/>
              <a:buChar char="-"/>
            </a:pPr>
            <a:r>
              <a:rPr lang="en-AU" dirty="0"/>
              <a:t>Dial vertical migration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D7BA5-BD13-CB2D-D220-4C2EAE9103AC}"/>
              </a:ext>
            </a:extLst>
          </p:cNvPr>
          <p:cNvSpPr txBox="1"/>
          <p:nvPr/>
        </p:nvSpPr>
        <p:spPr>
          <a:xfrm>
            <a:off x="838200" y="1300151"/>
            <a:ext cx="400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 equation we are trying to integrate: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2D6BB-4947-2485-E344-BF7AD2726238}"/>
              </a:ext>
            </a:extLst>
          </p:cNvPr>
          <p:cNvSpPr txBox="1"/>
          <p:nvPr/>
        </p:nvSpPr>
        <p:spPr>
          <a:xfrm>
            <a:off x="838200" y="6131498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With initial condition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C52E94F-A463-4618-CF1E-1DDB1ECA0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0795" y="6177664"/>
            <a:ext cx="1477324" cy="3693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F59BA4-5F4C-0D68-FBCA-FE933A007FC0}"/>
              </a:ext>
            </a:extLst>
          </p:cNvPr>
          <p:cNvSpPr/>
          <p:nvPr/>
        </p:nvSpPr>
        <p:spPr>
          <a:xfrm>
            <a:off x="684457" y="1882588"/>
            <a:ext cx="4344743" cy="2029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748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3C6D-7D1B-CB1A-8709-A02006AC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4663-649D-4581-B770-2072F48F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Explicit-Euler formation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4B8A863-CBD8-8E08-484C-7B01B4858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379" y="2164475"/>
            <a:ext cx="3966535" cy="126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8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F4E9-849B-0BA0-51A9-76DC3153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A3F2A9E-7C4B-E487-03B8-407965370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926" y="2143779"/>
            <a:ext cx="9159921" cy="1296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6ECB2-1E14-AF70-6F79-BD4490AC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Explicit-Euler 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6212A-23D6-0F2F-CEFA-CB54A15D9F48}"/>
              </a:ext>
            </a:extLst>
          </p:cNvPr>
          <p:cNvSpPr txBox="1"/>
          <p:nvPr/>
        </p:nvSpPr>
        <p:spPr>
          <a:xfrm>
            <a:off x="4686575" y="2143779"/>
            <a:ext cx="140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Discretising</a:t>
            </a:r>
          </a:p>
        </p:txBody>
      </p:sp>
    </p:spTree>
    <p:extLst>
      <p:ext uri="{BB962C8B-B14F-4D97-AF65-F5344CB8AC3E}">
        <p14:creationId xmlns:p14="http://schemas.microsoft.com/office/powerpoint/2010/main" val="361042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0118-0C86-8A88-0298-E28FFD68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72DD4B3-093D-7FFE-0B66-907B65C0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926" y="2143779"/>
            <a:ext cx="9159921" cy="1296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6A633-51D1-B24A-3F9F-A5601958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Explicit-Euler 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80FBA-CE69-5553-CBD9-6D594E371095}"/>
              </a:ext>
            </a:extLst>
          </p:cNvPr>
          <p:cNvSpPr txBox="1"/>
          <p:nvPr/>
        </p:nvSpPr>
        <p:spPr>
          <a:xfrm>
            <a:off x="4686575" y="2143779"/>
            <a:ext cx="140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Discretising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BF5212-8CBB-AF20-D710-79747377B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6917" y="4856013"/>
            <a:ext cx="4935070" cy="643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BCF015-91BE-C8FA-8C47-854B11B96372}"/>
              </a:ext>
            </a:extLst>
          </p:cNvPr>
          <p:cNvSpPr/>
          <p:nvPr/>
        </p:nvSpPr>
        <p:spPr>
          <a:xfrm>
            <a:off x="3254188" y="4343398"/>
            <a:ext cx="5701553" cy="15598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1750A7-885C-78BF-A2F5-B147B5369EDF}"/>
                  </a:ext>
                </a:extLst>
              </p:cNvPr>
              <p:cNvSpPr txBox="1"/>
              <p:nvPr/>
            </p:nvSpPr>
            <p:spPr>
              <a:xfrm>
                <a:off x="3164541" y="5920360"/>
                <a:ext cx="5703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Displacement (change in position) = velocity 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dirty="0"/>
                  <a:t> timestep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1750A7-885C-78BF-A2F5-B147B5369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41" y="5920360"/>
                <a:ext cx="5703806" cy="369332"/>
              </a:xfrm>
              <a:prstGeom prst="rect">
                <a:avLst/>
              </a:prstGeom>
              <a:blipFill>
                <a:blip r:embed="rId6"/>
                <a:stretch>
                  <a:fillRect l="-889" t="-6667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15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1ECD-4336-D482-6346-0375A137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46588E-280B-8035-4844-DC1C5A9E4A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       -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D409-289C-19D1-A101-F55195D7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7370" y="280855"/>
            <a:ext cx="1753096" cy="12420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B1D81A-5147-A95E-353E-377A910E0091}"/>
              </a:ext>
            </a:extLst>
          </p:cNvPr>
          <p:cNvGrpSpPr/>
          <p:nvPr/>
        </p:nvGrpSpPr>
        <p:grpSpPr>
          <a:xfrm>
            <a:off x="287783" y="2304977"/>
            <a:ext cx="5439592" cy="2926839"/>
            <a:chOff x="287783" y="2304977"/>
            <a:chExt cx="5439592" cy="2926839"/>
          </a:xfrm>
        </p:grpSpPr>
        <p:pic>
          <p:nvPicPr>
            <p:cNvPr id="1028" name="Picture 4" descr="png">
              <a:extLst>
                <a:ext uri="{FF2B5EF4-FFF2-40B4-BE49-F238E27FC236}">
                  <a16:creationId xmlns:a16="http://schemas.microsoft.com/office/drawing/2014/main" id="{E6E57D59-14E9-C205-F5AA-3C74A90F5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41"/>
            <a:stretch/>
          </p:blipFill>
          <p:spPr bwMode="auto">
            <a:xfrm>
              <a:off x="287783" y="2304977"/>
              <a:ext cx="5239294" cy="268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177313-3B16-DD2A-0016-8273120BF6E8}"/>
                </a:ext>
              </a:extLst>
            </p:cNvPr>
            <p:cNvSpPr/>
            <p:nvPr/>
          </p:nvSpPr>
          <p:spPr>
            <a:xfrm>
              <a:off x="5359169" y="4744701"/>
              <a:ext cx="368206" cy="48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D7688-31B8-E1F6-24DA-A4EC7B5576AE}"/>
                </a:ext>
              </a:extLst>
            </p:cNvPr>
            <p:cNvSpPr/>
            <p:nvPr/>
          </p:nvSpPr>
          <p:spPr>
            <a:xfrm>
              <a:off x="1661153" y="4711260"/>
              <a:ext cx="368206" cy="48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75546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1ECD-4336-D482-6346-0375A1379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C9AE48-3064-627E-F545-095A6CC17323}"/>
              </a:ext>
            </a:extLst>
          </p:cNvPr>
          <p:cNvCxnSpPr>
            <a:cxnSpLocks/>
          </p:cNvCxnSpPr>
          <p:nvPr/>
        </p:nvCxnSpPr>
        <p:spPr>
          <a:xfrm>
            <a:off x="5624137" y="3523375"/>
            <a:ext cx="937649" cy="5027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D8D7159-6DA2-D2FC-CB32-FDEFEE30E8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07081" y="763775"/>
            <a:ext cx="2951527" cy="15363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BFAE0C-C981-E67E-B344-CDDFDD8882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80580" y="776174"/>
            <a:ext cx="3060912" cy="15087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15A627-BDBC-1BB9-9CBD-8FBE79C035B9}"/>
              </a:ext>
            </a:extLst>
          </p:cNvPr>
          <p:cNvSpPr txBox="1"/>
          <p:nvPr/>
        </p:nvSpPr>
        <p:spPr>
          <a:xfrm>
            <a:off x="6771890" y="393543"/>
            <a:ext cx="161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Ocean currents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F7195-F999-646E-4A99-12B1735576D7}"/>
              </a:ext>
            </a:extLst>
          </p:cNvPr>
          <p:cNvSpPr txBox="1"/>
          <p:nvPr/>
        </p:nvSpPr>
        <p:spPr>
          <a:xfrm>
            <a:off x="9702159" y="400643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winds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05D979-A550-4C68-B71C-9E34E8A5E089}"/>
              </a:ext>
            </a:extLst>
          </p:cNvPr>
          <p:cNvSpPr txBox="1"/>
          <p:nvPr/>
        </p:nvSpPr>
        <p:spPr>
          <a:xfrm>
            <a:off x="6664437" y="2797016"/>
            <a:ext cx="483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Your kernels may require outputs on different grids at</a:t>
            </a:r>
          </a:p>
          <a:p>
            <a:pPr algn="ctr"/>
            <a:r>
              <a:rPr lang="en-US" sz="1600" dirty="0"/>
              <a:t>different spatiotemporal resolutions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D03E53-F1C8-583C-F2DD-1115646B42BC}"/>
              </a:ext>
            </a:extLst>
          </p:cNvPr>
          <p:cNvGrpSpPr/>
          <p:nvPr/>
        </p:nvGrpSpPr>
        <p:grpSpPr>
          <a:xfrm>
            <a:off x="7627682" y="2435041"/>
            <a:ext cx="3060911" cy="396264"/>
            <a:chOff x="8122312" y="2115001"/>
            <a:chExt cx="2733921" cy="39626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56137BE-7332-FF02-898F-A1B5DA157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12" y="2115002"/>
              <a:ext cx="0" cy="3962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F28B78A-9E91-8C67-1B8E-3C54622FC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6233" y="2115001"/>
              <a:ext cx="0" cy="3962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490112-72EB-9B67-670A-B594D590647C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12" y="2511264"/>
              <a:ext cx="27339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7FC91E-3834-B3A4-3DF3-BEF96AA83926}"/>
              </a:ext>
            </a:extLst>
          </p:cNvPr>
          <p:cNvGrpSpPr/>
          <p:nvPr/>
        </p:nvGrpSpPr>
        <p:grpSpPr>
          <a:xfrm rot="10800000">
            <a:off x="7954672" y="4026113"/>
            <a:ext cx="2733921" cy="157765"/>
            <a:chOff x="8122312" y="2115001"/>
            <a:chExt cx="2733921" cy="396264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0CA1960-E4ED-B7D0-4117-9FB733F8D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312" y="2115002"/>
              <a:ext cx="0" cy="3962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5D45EEF-0FA5-4BF3-8276-34F37D6AF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6233" y="2115001"/>
              <a:ext cx="0" cy="3962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C2B71A9-B5B0-FEBD-84B1-91907F5DD28A}"/>
                </a:ext>
              </a:extLst>
            </p:cNvPr>
            <p:cNvCxnSpPr>
              <a:cxnSpLocks/>
            </p:cNvCxnSpPr>
            <p:nvPr/>
          </p:nvCxnSpPr>
          <p:spPr>
            <a:xfrm>
              <a:off x="8122312" y="2511264"/>
              <a:ext cx="27339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7F55640-7546-8A7F-BF4F-125566EE9D4F}"/>
              </a:ext>
            </a:extLst>
          </p:cNvPr>
          <p:cNvSpPr txBox="1"/>
          <p:nvPr/>
        </p:nvSpPr>
        <p:spPr>
          <a:xfrm>
            <a:off x="6561786" y="3588896"/>
            <a:ext cx="5662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Custom kernels to simulate bio/chem/physical </a:t>
            </a:r>
            <a:r>
              <a:rPr lang="en-AU" sz="1600" dirty="0"/>
              <a:t>behaviour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46588E-280B-8035-4844-DC1C5A9E4A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       -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D409-289C-19D1-A101-F55195D7E1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67370" y="280855"/>
            <a:ext cx="1753096" cy="12420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6269EA-E7CF-E124-FE99-7D29C7B34C27}"/>
              </a:ext>
            </a:extLst>
          </p:cNvPr>
          <p:cNvSpPr txBox="1"/>
          <p:nvPr/>
        </p:nvSpPr>
        <p:spPr>
          <a:xfrm>
            <a:off x="7759726" y="4338174"/>
            <a:ext cx="1005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Stokes Drift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3B14FA-A7BB-7A57-BB6A-F520600F5543}"/>
              </a:ext>
            </a:extLst>
          </p:cNvPr>
          <p:cNvSpPr txBox="1"/>
          <p:nvPr/>
        </p:nvSpPr>
        <p:spPr>
          <a:xfrm>
            <a:off x="7759726" y="4954818"/>
            <a:ext cx="1096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/>
              <a:t>Windage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3C5FF1-73A9-EA24-6D37-5ADF0B367203}"/>
              </a:ext>
            </a:extLst>
          </p:cNvPr>
          <p:cNvSpPr txBox="1"/>
          <p:nvPr/>
        </p:nvSpPr>
        <p:spPr>
          <a:xfrm>
            <a:off x="7759726" y="5571462"/>
            <a:ext cx="919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/>
              <a:t>Biofouling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0B0A03-5938-294F-FFE1-5EB20FD91627}"/>
              </a:ext>
            </a:extLst>
          </p:cNvPr>
          <p:cNvSpPr txBox="1"/>
          <p:nvPr/>
        </p:nvSpPr>
        <p:spPr>
          <a:xfrm>
            <a:off x="7759726" y="6188107"/>
            <a:ext cx="1595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Sea-ice Capture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42BB13-03FA-34D5-3CA1-1A9200EA49C2}"/>
              </a:ext>
            </a:extLst>
          </p:cNvPr>
          <p:cNvSpPr txBox="1"/>
          <p:nvPr/>
        </p:nvSpPr>
        <p:spPr>
          <a:xfrm>
            <a:off x="10265461" y="6188107"/>
            <a:ext cx="934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Turtle Drift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B70F19-5A00-75CC-9955-D4867CBCDE67}"/>
              </a:ext>
            </a:extLst>
          </p:cNvPr>
          <p:cNvSpPr txBox="1"/>
          <p:nvPr/>
        </p:nvSpPr>
        <p:spPr>
          <a:xfrm>
            <a:off x="10265461" y="4338174"/>
            <a:ext cx="15187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Tuna Swimming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F7E87A-B609-6033-EF65-F6D9A55D64EC}"/>
              </a:ext>
            </a:extLst>
          </p:cNvPr>
          <p:cNvSpPr txBox="1"/>
          <p:nvPr/>
        </p:nvSpPr>
        <p:spPr>
          <a:xfrm>
            <a:off x="10265461" y="5571462"/>
            <a:ext cx="829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/>
              <a:t>Icebergs</a:t>
            </a:r>
          </a:p>
        </p:txBody>
      </p:sp>
      <p:pic>
        <p:nvPicPr>
          <p:cNvPr id="34" name="Graphic 33" descr="Wave with solid fill">
            <a:extLst>
              <a:ext uri="{FF2B5EF4-FFF2-40B4-BE49-F238E27FC236}">
                <a16:creationId xmlns:a16="http://schemas.microsoft.com/office/drawing/2014/main" id="{62B11AC4-FA02-AD74-D793-B90E2F7DA4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5263" y="4186382"/>
            <a:ext cx="558320" cy="558320"/>
          </a:xfrm>
          <a:prstGeom prst="rect">
            <a:avLst/>
          </a:prstGeom>
        </p:spPr>
      </p:pic>
      <p:pic>
        <p:nvPicPr>
          <p:cNvPr id="35" name="Graphic 34" descr="Windy with solid fill">
            <a:extLst>
              <a:ext uri="{FF2B5EF4-FFF2-40B4-BE49-F238E27FC236}">
                <a16:creationId xmlns:a16="http://schemas.microsoft.com/office/drawing/2014/main" id="{B3250055-2028-BEE0-0039-7003117F74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5263" y="4814157"/>
            <a:ext cx="558320" cy="558320"/>
          </a:xfrm>
          <a:prstGeom prst="rect">
            <a:avLst/>
          </a:prstGeom>
        </p:spPr>
      </p:pic>
      <p:pic>
        <p:nvPicPr>
          <p:cNvPr id="36" name="Graphic 35" descr="Germ with solid fill">
            <a:extLst>
              <a:ext uri="{FF2B5EF4-FFF2-40B4-BE49-F238E27FC236}">
                <a16:creationId xmlns:a16="http://schemas.microsoft.com/office/drawing/2014/main" id="{8D3D10CB-10A0-5FE2-2E53-7222742887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75357" y="5445003"/>
            <a:ext cx="558320" cy="5583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2715C0C-FA16-7D0D-7470-C17A8E6007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101115" y="6107024"/>
            <a:ext cx="558320" cy="558320"/>
          </a:xfrm>
          <a:prstGeom prst="rect">
            <a:avLst/>
          </a:prstGeom>
        </p:spPr>
      </p:pic>
      <p:pic>
        <p:nvPicPr>
          <p:cNvPr id="39" name="Graphic 38" descr="Iceberg outline">
            <a:extLst>
              <a:ext uri="{FF2B5EF4-FFF2-40B4-BE49-F238E27FC236}">
                <a16:creationId xmlns:a16="http://schemas.microsoft.com/office/drawing/2014/main" id="{1F311A3F-29D5-D47D-A9B2-8FE28FEE0F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9612765" y="5445003"/>
            <a:ext cx="558320" cy="558320"/>
          </a:xfrm>
          <a:prstGeom prst="rect">
            <a:avLst/>
          </a:prstGeom>
        </p:spPr>
      </p:pic>
      <p:pic>
        <p:nvPicPr>
          <p:cNvPr id="41" name="Graphic 40" descr="Turtle with solid fill">
            <a:extLst>
              <a:ext uri="{FF2B5EF4-FFF2-40B4-BE49-F238E27FC236}">
                <a16:creationId xmlns:a16="http://schemas.microsoft.com/office/drawing/2014/main" id="{7E6F4E32-62C9-7A0E-9746-48413C23C0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53757" y="6080747"/>
            <a:ext cx="558320" cy="558320"/>
          </a:xfrm>
          <a:prstGeom prst="rect">
            <a:avLst/>
          </a:prstGeom>
        </p:spPr>
      </p:pic>
      <p:pic>
        <p:nvPicPr>
          <p:cNvPr id="43" name="Graphic 42" descr="Clownfish with solid fill">
            <a:extLst>
              <a:ext uri="{FF2B5EF4-FFF2-40B4-BE49-F238E27FC236}">
                <a16:creationId xmlns:a16="http://schemas.microsoft.com/office/drawing/2014/main" id="{4BB5BCCB-5C70-32C4-B7C5-D2B0F9AE53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12765" y="4186382"/>
            <a:ext cx="558320" cy="558320"/>
          </a:xfrm>
          <a:prstGeom prst="rect">
            <a:avLst/>
          </a:prstGeom>
        </p:spPr>
      </p:pic>
      <p:pic>
        <p:nvPicPr>
          <p:cNvPr id="44" name="Graphic 43" descr="Baguette with solid fill">
            <a:extLst>
              <a:ext uri="{FF2B5EF4-FFF2-40B4-BE49-F238E27FC236}">
                <a16:creationId xmlns:a16="http://schemas.microsoft.com/office/drawing/2014/main" id="{25F466EC-154B-D695-866B-DC02B0B14B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612765" y="4814157"/>
            <a:ext cx="558320" cy="5583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D748F5C-573C-B79E-A872-833E5B72ABCF}"/>
              </a:ext>
            </a:extLst>
          </p:cNvPr>
          <p:cNvSpPr txBox="1"/>
          <p:nvPr/>
        </p:nvSpPr>
        <p:spPr>
          <a:xfrm>
            <a:off x="10265461" y="4954818"/>
            <a:ext cx="1150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/>
              <a:t>ARGO Floats</a:t>
            </a:r>
          </a:p>
        </p:txBody>
      </p:sp>
      <p:pic>
        <p:nvPicPr>
          <p:cNvPr id="51" name="wind">
            <a:hlinkClick r:id="" action="ppaction://media"/>
            <a:extLst>
              <a:ext uri="{FF2B5EF4-FFF2-40B4-BE49-F238E27FC236}">
                <a16:creationId xmlns:a16="http://schemas.microsoft.com/office/drawing/2014/main" id="{C2EFA4EC-BE0E-5DD9-CDBF-67C2BB69C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107468" y="761501"/>
            <a:ext cx="3090880" cy="1521695"/>
          </a:xfrm>
          <a:prstGeom prst="rect">
            <a:avLst/>
          </a:prstGeom>
        </p:spPr>
      </p:pic>
      <p:pic>
        <p:nvPicPr>
          <p:cNvPr id="47" name="surface">
            <a:hlinkClick r:id="" action="ppaction://media"/>
            <a:extLst>
              <a:ext uri="{FF2B5EF4-FFF2-40B4-BE49-F238E27FC236}">
                <a16:creationId xmlns:a16="http://schemas.microsoft.com/office/drawing/2014/main" id="{B998C282-12EF-5616-4C9C-4D649D5C77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6186386" y="763597"/>
            <a:ext cx="2951527" cy="15364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38A084-6FC3-4A89-5D3D-88175E09F06D}"/>
              </a:ext>
            </a:extLst>
          </p:cNvPr>
          <p:cNvCxnSpPr>
            <a:cxnSpLocks/>
          </p:cNvCxnSpPr>
          <p:nvPr/>
        </p:nvCxnSpPr>
        <p:spPr>
          <a:xfrm flipV="1">
            <a:off x="5398694" y="1530540"/>
            <a:ext cx="642146" cy="7233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B1D81A-5147-A95E-353E-377A910E0091}"/>
              </a:ext>
            </a:extLst>
          </p:cNvPr>
          <p:cNvGrpSpPr/>
          <p:nvPr/>
        </p:nvGrpSpPr>
        <p:grpSpPr>
          <a:xfrm>
            <a:off x="287783" y="2304977"/>
            <a:ext cx="5439592" cy="2926839"/>
            <a:chOff x="287783" y="2304977"/>
            <a:chExt cx="5439592" cy="2926839"/>
          </a:xfrm>
        </p:grpSpPr>
        <p:pic>
          <p:nvPicPr>
            <p:cNvPr id="1028" name="Picture 4" descr="png">
              <a:extLst>
                <a:ext uri="{FF2B5EF4-FFF2-40B4-BE49-F238E27FC236}">
                  <a16:creationId xmlns:a16="http://schemas.microsoft.com/office/drawing/2014/main" id="{E6E57D59-14E9-C205-F5AA-3C74A90F5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41"/>
            <a:stretch/>
          </p:blipFill>
          <p:spPr bwMode="auto">
            <a:xfrm>
              <a:off x="287783" y="2304977"/>
              <a:ext cx="5239294" cy="268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177313-3B16-DD2A-0016-8273120BF6E8}"/>
                </a:ext>
              </a:extLst>
            </p:cNvPr>
            <p:cNvSpPr/>
            <p:nvPr/>
          </p:nvSpPr>
          <p:spPr>
            <a:xfrm>
              <a:off x="5359169" y="4744701"/>
              <a:ext cx="368206" cy="48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D7688-31B8-E1F6-24DA-A4EC7B5576AE}"/>
                </a:ext>
              </a:extLst>
            </p:cNvPr>
            <p:cNvSpPr/>
            <p:nvPr/>
          </p:nvSpPr>
          <p:spPr>
            <a:xfrm>
              <a:off x="1661153" y="4711260"/>
              <a:ext cx="368206" cy="487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6577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1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9127</TotalTime>
  <Words>1738</Words>
  <Application>Microsoft Macintosh PowerPoint</Application>
  <PresentationFormat>Widescreen</PresentationFormat>
  <Paragraphs>188</Paragraphs>
  <Slides>24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PowerPoint Presentation</vt:lpstr>
      <vt:lpstr>Agenda</vt:lpstr>
      <vt:lpstr>Numerical modelling of trajectories</vt:lpstr>
      <vt:lpstr>Numerical modelling of trajectories</vt:lpstr>
      <vt:lpstr>Explicit-Euler formation</vt:lpstr>
      <vt:lpstr>Explicit-Euler formation</vt:lpstr>
      <vt:lpstr>Explicit-Euler formation</vt:lpstr>
      <vt:lpstr>PowerPoint Presentation</vt:lpstr>
      <vt:lpstr>PowerPoint Presentation</vt:lpstr>
      <vt:lpstr>How do kernels work?</vt:lpstr>
      <vt:lpstr>How do kernels work?</vt:lpstr>
      <vt:lpstr>How do kernels work?</vt:lpstr>
      <vt:lpstr>How do kernels work?</vt:lpstr>
      <vt:lpstr>in-built kernels</vt:lpstr>
      <vt:lpstr>PowerPoint Presentation</vt:lpstr>
      <vt:lpstr>PowerPoint Presentation</vt:lpstr>
      <vt:lpstr>Parcels v3 tips (and quirks)</vt:lpstr>
      <vt:lpstr>Parcels v3 tips (and quirks)</vt:lpstr>
      <vt:lpstr>Parcels v3 tips (and quirks)</vt:lpstr>
      <vt:lpstr>Parcels v3 tips (and quirks)</vt:lpstr>
      <vt:lpstr>Notebook 1 - Developing advection and wind-induced drift kernels</vt:lpstr>
      <vt:lpstr>Notebook 2 –  Using parcels as an ODE solver</vt:lpstr>
      <vt:lpstr>Kernel Sharing Session</vt:lpstr>
      <vt:lpstr>Bonus – An error handling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Denes, M.C. (Michael)</dc:creator>
  <cp:lastModifiedBy>Denes, M.C. (Michael)</cp:lastModifiedBy>
  <cp:revision>15</cp:revision>
  <dcterms:created xsi:type="dcterms:W3CDTF">2025-09-24T11:54:12Z</dcterms:created>
  <dcterms:modified xsi:type="dcterms:W3CDTF">2025-09-30T20:01:44Z</dcterms:modified>
</cp:coreProperties>
</file>